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9"/>
  </p:notesMasterIdLst>
  <p:sldIdLst>
    <p:sldId id="257" r:id="rId2"/>
    <p:sldId id="280" r:id="rId3"/>
    <p:sldId id="278" r:id="rId4"/>
    <p:sldId id="258" r:id="rId5"/>
    <p:sldId id="259" r:id="rId6"/>
    <p:sldId id="260" r:id="rId7"/>
    <p:sldId id="282" r:id="rId8"/>
    <p:sldId id="283" r:id="rId9"/>
    <p:sldId id="284" r:id="rId10"/>
    <p:sldId id="263" r:id="rId11"/>
    <p:sldId id="264" r:id="rId12"/>
    <p:sldId id="265" r:id="rId13"/>
    <p:sldId id="267" r:id="rId14"/>
    <p:sldId id="269" r:id="rId15"/>
    <p:sldId id="276" r:id="rId16"/>
    <p:sldId id="277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1541" autoAdjust="0"/>
  </p:normalViewPr>
  <p:slideViewPr>
    <p:cSldViewPr snapToGrid="0" snapToObjects="1">
      <p:cViewPr varScale="1">
        <p:scale>
          <a:sx n="79" d="100"/>
          <a:sy n="79" d="100"/>
        </p:scale>
        <p:origin x="-1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D5E5D7-CD53-3843-A3D5-3760CAAB34D5}" type="doc">
      <dgm:prSet loTypeId="urn:microsoft.com/office/officeart/2005/8/layout/matrix2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7454E6B-6FE4-7E47-BC55-CF90FE8AD0F9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rgbClr val="000000"/>
              </a:solidFill>
            </a:rPr>
            <a:t>D </a:t>
          </a:r>
          <a:r>
            <a:rPr lang="en-US" dirty="0" err="1" smtClean="0">
              <a:solidFill>
                <a:srgbClr val="000000"/>
              </a:solidFill>
            </a:rPr>
            <a:t>istraction</a:t>
          </a:r>
          <a:endParaRPr lang="en-US" dirty="0" smtClean="0">
            <a:solidFill>
              <a:srgbClr val="000000"/>
            </a:solidFill>
          </a:endParaRPr>
        </a:p>
        <a:p>
          <a:pPr algn="l"/>
          <a:r>
            <a:rPr lang="en-US" b="1" dirty="0" smtClean="0">
              <a:solidFill>
                <a:srgbClr val="000000"/>
              </a:solidFill>
            </a:rPr>
            <a:t>O </a:t>
          </a:r>
          <a:r>
            <a:rPr lang="en-US" dirty="0" err="1" smtClean="0">
              <a:solidFill>
                <a:srgbClr val="000000"/>
              </a:solidFill>
            </a:rPr>
            <a:t>pting</a:t>
          </a:r>
          <a:r>
            <a:rPr lang="en-US" dirty="0" smtClean="0">
              <a:solidFill>
                <a:srgbClr val="000000"/>
              </a:solidFill>
            </a:rPr>
            <a:t> out</a:t>
          </a:r>
        </a:p>
        <a:p>
          <a:pPr algn="l"/>
          <a:r>
            <a:rPr lang="en-US" b="1" dirty="0" smtClean="0">
              <a:solidFill>
                <a:srgbClr val="000000"/>
              </a:solidFill>
            </a:rPr>
            <a:t>T </a:t>
          </a:r>
          <a:r>
            <a:rPr lang="en-US" dirty="0" err="1" smtClean="0">
              <a:solidFill>
                <a:srgbClr val="000000"/>
              </a:solidFill>
            </a:rPr>
            <a:t>hinking</a:t>
          </a:r>
          <a:endParaRPr lang="en-US" dirty="0" smtClean="0">
            <a:solidFill>
              <a:srgbClr val="000000"/>
            </a:solidFill>
          </a:endParaRPr>
        </a:p>
        <a:p>
          <a:pPr algn="l"/>
          <a:r>
            <a:rPr lang="en-US" b="1" dirty="0" smtClean="0">
              <a:solidFill>
                <a:srgbClr val="000000"/>
              </a:solidFill>
            </a:rPr>
            <a:t>S </a:t>
          </a:r>
          <a:r>
            <a:rPr lang="en-US" dirty="0" err="1" smtClean="0">
              <a:solidFill>
                <a:srgbClr val="000000"/>
              </a:solidFill>
            </a:rPr>
            <a:t>ubstances</a:t>
          </a:r>
          <a:r>
            <a:rPr lang="en-US" dirty="0" smtClean="0">
              <a:solidFill>
                <a:srgbClr val="000000"/>
              </a:solidFill>
            </a:rPr>
            <a:t> or self-harm</a:t>
          </a:r>
          <a:endParaRPr lang="en-US" dirty="0">
            <a:solidFill>
              <a:srgbClr val="000000"/>
            </a:solidFill>
          </a:endParaRPr>
        </a:p>
      </dgm:t>
    </dgm:pt>
    <dgm:pt modelId="{0FEC481E-B71A-3E41-A2F0-D78662ADF852}" type="parTrans" cxnId="{6CA4AE52-E6BF-C646-96E3-7CA673B01B73}">
      <dgm:prSet/>
      <dgm:spPr/>
      <dgm:t>
        <a:bodyPr/>
        <a:lstStyle/>
        <a:p>
          <a:endParaRPr lang="en-US"/>
        </a:p>
      </dgm:t>
    </dgm:pt>
    <dgm:pt modelId="{0CE93D35-7122-414D-BC0B-6E9BC9D2D9EC}" type="sibTrans" cxnId="{6CA4AE52-E6BF-C646-96E3-7CA673B01B73}">
      <dgm:prSet/>
      <dgm:spPr/>
      <dgm:t>
        <a:bodyPr/>
        <a:lstStyle/>
        <a:p>
          <a:endParaRPr lang="en-US"/>
        </a:p>
      </dgm:t>
    </dgm:pt>
    <dgm:pt modelId="{095DC887-BA61-7F4F-8151-B1978A33E86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What am I willing to do in the service of my values, even if </a:t>
          </a:r>
          <a:r>
            <a:rPr lang="en-US" smtClean="0">
              <a:solidFill>
                <a:srgbClr val="000000"/>
              </a:solidFill>
            </a:rPr>
            <a:t>it’s hard?</a:t>
          </a:r>
          <a:endParaRPr lang="en-US" dirty="0">
            <a:solidFill>
              <a:srgbClr val="000000"/>
            </a:solidFill>
          </a:endParaRPr>
        </a:p>
      </dgm:t>
    </dgm:pt>
    <dgm:pt modelId="{283F9752-58B6-DC4D-9324-E54A38D951B2}" type="parTrans" cxnId="{26F7CD71-4966-F648-9FFA-7C30DBCA6AF1}">
      <dgm:prSet/>
      <dgm:spPr/>
      <dgm:t>
        <a:bodyPr/>
        <a:lstStyle/>
        <a:p>
          <a:endParaRPr lang="en-US"/>
        </a:p>
      </dgm:t>
    </dgm:pt>
    <dgm:pt modelId="{DF5C951F-E919-F841-9424-FE22048A774E}" type="sibTrans" cxnId="{26F7CD71-4966-F648-9FFA-7C30DBCA6AF1}">
      <dgm:prSet/>
      <dgm:spPr/>
      <dgm:t>
        <a:bodyPr/>
        <a:lstStyle/>
        <a:p>
          <a:endParaRPr lang="en-US"/>
        </a:p>
      </dgm:t>
    </dgm:pt>
    <dgm:pt modelId="{75AE3762-5808-3848-A070-9E6E2E94C76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What I don’t want to think, feel, experience</a:t>
          </a:r>
          <a:endParaRPr lang="en-US" dirty="0">
            <a:solidFill>
              <a:srgbClr val="000000"/>
            </a:solidFill>
          </a:endParaRPr>
        </a:p>
      </dgm:t>
    </dgm:pt>
    <dgm:pt modelId="{5E22BBB9-9E9A-D044-A82E-DD2187227F0B}" type="parTrans" cxnId="{862A0620-10D8-8441-A2AA-7DF78C5BB231}">
      <dgm:prSet/>
      <dgm:spPr/>
      <dgm:t>
        <a:bodyPr/>
        <a:lstStyle/>
        <a:p>
          <a:endParaRPr lang="en-US"/>
        </a:p>
      </dgm:t>
    </dgm:pt>
    <dgm:pt modelId="{30D9AF73-9F9F-054C-AF33-D061713CEC1F}" type="sibTrans" cxnId="{862A0620-10D8-8441-A2AA-7DF78C5BB231}">
      <dgm:prSet/>
      <dgm:spPr/>
      <dgm:t>
        <a:bodyPr/>
        <a:lstStyle/>
        <a:p>
          <a:endParaRPr lang="en-US"/>
        </a:p>
      </dgm:t>
    </dgm:pt>
    <dgm:pt modelId="{CB343B8B-408F-CE4E-A0D6-B6CC511678E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What’s important to me</a:t>
          </a:r>
          <a:r>
            <a:rPr lang="en-US" dirty="0" smtClean="0">
              <a:solidFill>
                <a:srgbClr val="404040"/>
              </a:solidFill>
            </a:rPr>
            <a:t>?</a:t>
          </a:r>
          <a:endParaRPr lang="en-US" dirty="0">
            <a:solidFill>
              <a:srgbClr val="404040"/>
            </a:solidFill>
          </a:endParaRPr>
        </a:p>
      </dgm:t>
    </dgm:pt>
    <dgm:pt modelId="{C74ECB49-7E0B-4A43-BC08-C49AD92022E9}" type="parTrans" cxnId="{DA9B7AEC-6D9D-8F45-893B-AFFAA3041562}">
      <dgm:prSet/>
      <dgm:spPr/>
      <dgm:t>
        <a:bodyPr/>
        <a:lstStyle/>
        <a:p>
          <a:endParaRPr lang="en-US"/>
        </a:p>
      </dgm:t>
    </dgm:pt>
    <dgm:pt modelId="{6EC6E85B-43A0-6F4F-AB93-34A357D372A3}" type="sibTrans" cxnId="{DA9B7AEC-6D9D-8F45-893B-AFFAA3041562}">
      <dgm:prSet/>
      <dgm:spPr/>
      <dgm:t>
        <a:bodyPr/>
        <a:lstStyle/>
        <a:p>
          <a:endParaRPr lang="en-US"/>
        </a:p>
      </dgm:t>
    </dgm:pt>
    <dgm:pt modelId="{081D3ECA-03DB-2548-BAA0-E96194F7FC58}" type="pres">
      <dgm:prSet presAssocID="{55D5E5D7-CD53-3843-A3D5-3760CAAB34D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22AC1F-0AE1-1544-A71A-2F7DA48C5301}" type="pres">
      <dgm:prSet presAssocID="{55D5E5D7-CD53-3843-A3D5-3760CAAB34D5}" presName="axisShape" presStyleLbl="bgShp" presStyleIdx="0" presStyleCnt="1"/>
      <dgm:spPr/>
    </dgm:pt>
    <dgm:pt modelId="{122E9269-47B6-6B4B-9841-A73A72563909}" type="pres">
      <dgm:prSet presAssocID="{55D5E5D7-CD53-3843-A3D5-3760CAAB34D5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ECF18-7AC1-6142-A5BD-382710C10C7C}" type="pres">
      <dgm:prSet presAssocID="{55D5E5D7-CD53-3843-A3D5-3760CAAB34D5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E087D-980A-2F47-A464-340E2F95CF57}" type="pres">
      <dgm:prSet presAssocID="{55D5E5D7-CD53-3843-A3D5-3760CAAB34D5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AE520-9B31-034F-9477-0609FA12E9F5}" type="pres">
      <dgm:prSet presAssocID="{55D5E5D7-CD53-3843-A3D5-3760CAAB34D5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A4AE52-E6BF-C646-96E3-7CA673B01B73}" srcId="{55D5E5D7-CD53-3843-A3D5-3760CAAB34D5}" destId="{27454E6B-6FE4-7E47-BC55-CF90FE8AD0F9}" srcOrd="0" destOrd="0" parTransId="{0FEC481E-B71A-3E41-A2F0-D78662ADF852}" sibTransId="{0CE93D35-7122-414D-BC0B-6E9BC9D2D9EC}"/>
    <dgm:cxn modelId="{9B861DA4-96B6-6249-A2C6-007F3533D5C0}" type="presOf" srcId="{27454E6B-6FE4-7E47-BC55-CF90FE8AD0F9}" destId="{122E9269-47B6-6B4B-9841-A73A72563909}" srcOrd="0" destOrd="0" presId="urn:microsoft.com/office/officeart/2005/8/layout/matrix2"/>
    <dgm:cxn modelId="{DA9B7AEC-6D9D-8F45-893B-AFFAA3041562}" srcId="{55D5E5D7-CD53-3843-A3D5-3760CAAB34D5}" destId="{CB343B8B-408F-CE4E-A0D6-B6CC511678ED}" srcOrd="3" destOrd="0" parTransId="{C74ECB49-7E0B-4A43-BC08-C49AD92022E9}" sibTransId="{6EC6E85B-43A0-6F4F-AB93-34A357D372A3}"/>
    <dgm:cxn modelId="{463D83F6-4F56-364E-B14D-D0255A8F2972}" type="presOf" srcId="{CB343B8B-408F-CE4E-A0D6-B6CC511678ED}" destId="{093AE520-9B31-034F-9477-0609FA12E9F5}" srcOrd="0" destOrd="0" presId="urn:microsoft.com/office/officeart/2005/8/layout/matrix2"/>
    <dgm:cxn modelId="{862A0620-10D8-8441-A2AA-7DF78C5BB231}" srcId="{55D5E5D7-CD53-3843-A3D5-3760CAAB34D5}" destId="{75AE3762-5808-3848-A070-9E6E2E94C76F}" srcOrd="2" destOrd="0" parTransId="{5E22BBB9-9E9A-D044-A82E-DD2187227F0B}" sibTransId="{30D9AF73-9F9F-054C-AF33-D061713CEC1F}"/>
    <dgm:cxn modelId="{26F7CD71-4966-F648-9FFA-7C30DBCA6AF1}" srcId="{55D5E5D7-CD53-3843-A3D5-3760CAAB34D5}" destId="{095DC887-BA61-7F4F-8151-B1978A33E86B}" srcOrd="1" destOrd="0" parTransId="{283F9752-58B6-DC4D-9324-E54A38D951B2}" sibTransId="{DF5C951F-E919-F841-9424-FE22048A774E}"/>
    <dgm:cxn modelId="{AFCD0D0D-F6E4-7649-A14E-BF66CB6C52BD}" type="presOf" srcId="{095DC887-BA61-7F4F-8151-B1978A33E86B}" destId="{464ECF18-7AC1-6142-A5BD-382710C10C7C}" srcOrd="0" destOrd="0" presId="urn:microsoft.com/office/officeart/2005/8/layout/matrix2"/>
    <dgm:cxn modelId="{6BA8C964-F933-D44D-8736-051236291894}" type="presOf" srcId="{55D5E5D7-CD53-3843-A3D5-3760CAAB34D5}" destId="{081D3ECA-03DB-2548-BAA0-E96194F7FC58}" srcOrd="0" destOrd="0" presId="urn:microsoft.com/office/officeart/2005/8/layout/matrix2"/>
    <dgm:cxn modelId="{F15105B1-ACAF-134F-93F3-E89607D564C8}" type="presOf" srcId="{75AE3762-5808-3848-A070-9E6E2E94C76F}" destId="{CE1E087D-980A-2F47-A464-340E2F95CF57}" srcOrd="0" destOrd="0" presId="urn:microsoft.com/office/officeart/2005/8/layout/matrix2"/>
    <dgm:cxn modelId="{7B7A18EB-D8D4-D745-943E-9A6CA76BFE81}" type="presParOf" srcId="{081D3ECA-03DB-2548-BAA0-E96194F7FC58}" destId="{7822AC1F-0AE1-1544-A71A-2F7DA48C5301}" srcOrd="0" destOrd="0" presId="urn:microsoft.com/office/officeart/2005/8/layout/matrix2"/>
    <dgm:cxn modelId="{F8AA73B1-2176-9646-ABC2-59841F7E5C1C}" type="presParOf" srcId="{081D3ECA-03DB-2548-BAA0-E96194F7FC58}" destId="{122E9269-47B6-6B4B-9841-A73A72563909}" srcOrd="1" destOrd="0" presId="urn:microsoft.com/office/officeart/2005/8/layout/matrix2"/>
    <dgm:cxn modelId="{7840219E-F08D-2D4D-BC4C-AA526FE7DF10}" type="presParOf" srcId="{081D3ECA-03DB-2548-BAA0-E96194F7FC58}" destId="{464ECF18-7AC1-6142-A5BD-382710C10C7C}" srcOrd="2" destOrd="0" presId="urn:microsoft.com/office/officeart/2005/8/layout/matrix2"/>
    <dgm:cxn modelId="{1C3ACF89-89C3-8449-A6D1-EF14317D299D}" type="presParOf" srcId="{081D3ECA-03DB-2548-BAA0-E96194F7FC58}" destId="{CE1E087D-980A-2F47-A464-340E2F95CF57}" srcOrd="3" destOrd="0" presId="urn:microsoft.com/office/officeart/2005/8/layout/matrix2"/>
    <dgm:cxn modelId="{CB803914-7A36-1145-9024-1C237FDED2B3}" type="presParOf" srcId="{081D3ECA-03DB-2548-BAA0-E96194F7FC58}" destId="{093AE520-9B31-034F-9477-0609FA12E9F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5E5D7-CD53-3843-A3D5-3760CAAB34D5}" type="doc">
      <dgm:prSet loTypeId="urn:microsoft.com/office/officeart/2005/8/layout/matrix2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7454E6B-6FE4-7E47-BC55-CF90FE8AD0F9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rgbClr val="000000"/>
              </a:solidFill>
            </a:rPr>
            <a:t>D </a:t>
          </a:r>
          <a:r>
            <a:rPr lang="en-US" dirty="0" err="1" smtClean="0">
              <a:solidFill>
                <a:srgbClr val="000000"/>
              </a:solidFill>
            </a:rPr>
            <a:t>istraction</a:t>
          </a:r>
          <a:endParaRPr lang="en-US" dirty="0" smtClean="0">
            <a:solidFill>
              <a:srgbClr val="000000"/>
            </a:solidFill>
          </a:endParaRPr>
        </a:p>
        <a:p>
          <a:pPr algn="l"/>
          <a:r>
            <a:rPr lang="en-US" b="1" dirty="0" smtClean="0">
              <a:solidFill>
                <a:srgbClr val="000000"/>
              </a:solidFill>
            </a:rPr>
            <a:t>O </a:t>
          </a:r>
          <a:r>
            <a:rPr lang="en-US" dirty="0" err="1" smtClean="0">
              <a:solidFill>
                <a:srgbClr val="000000"/>
              </a:solidFill>
            </a:rPr>
            <a:t>pting</a:t>
          </a:r>
          <a:r>
            <a:rPr lang="en-US" dirty="0" smtClean="0">
              <a:solidFill>
                <a:srgbClr val="000000"/>
              </a:solidFill>
            </a:rPr>
            <a:t> out</a:t>
          </a:r>
        </a:p>
        <a:p>
          <a:pPr algn="l"/>
          <a:r>
            <a:rPr lang="en-US" b="1" dirty="0" smtClean="0">
              <a:solidFill>
                <a:srgbClr val="000000"/>
              </a:solidFill>
            </a:rPr>
            <a:t>T </a:t>
          </a:r>
          <a:r>
            <a:rPr lang="en-US" dirty="0" err="1" smtClean="0">
              <a:solidFill>
                <a:srgbClr val="000000"/>
              </a:solidFill>
            </a:rPr>
            <a:t>hinking</a:t>
          </a:r>
          <a:endParaRPr lang="en-US" dirty="0" smtClean="0">
            <a:solidFill>
              <a:srgbClr val="000000"/>
            </a:solidFill>
          </a:endParaRPr>
        </a:p>
        <a:p>
          <a:pPr algn="l"/>
          <a:r>
            <a:rPr lang="en-US" b="1" dirty="0" smtClean="0">
              <a:solidFill>
                <a:srgbClr val="000000"/>
              </a:solidFill>
            </a:rPr>
            <a:t>S </a:t>
          </a:r>
          <a:r>
            <a:rPr lang="en-US" dirty="0" err="1" smtClean="0">
              <a:solidFill>
                <a:srgbClr val="000000"/>
              </a:solidFill>
            </a:rPr>
            <a:t>ubstances</a:t>
          </a:r>
          <a:r>
            <a:rPr lang="en-US" dirty="0" smtClean="0">
              <a:solidFill>
                <a:srgbClr val="000000"/>
              </a:solidFill>
            </a:rPr>
            <a:t> or self-harm</a:t>
          </a:r>
          <a:endParaRPr lang="en-US" dirty="0">
            <a:solidFill>
              <a:srgbClr val="000000"/>
            </a:solidFill>
          </a:endParaRPr>
        </a:p>
      </dgm:t>
    </dgm:pt>
    <dgm:pt modelId="{0FEC481E-B71A-3E41-A2F0-D78662ADF852}" type="parTrans" cxnId="{6CA4AE52-E6BF-C646-96E3-7CA673B01B73}">
      <dgm:prSet/>
      <dgm:spPr/>
      <dgm:t>
        <a:bodyPr/>
        <a:lstStyle/>
        <a:p>
          <a:endParaRPr lang="en-US"/>
        </a:p>
      </dgm:t>
    </dgm:pt>
    <dgm:pt modelId="{0CE93D35-7122-414D-BC0B-6E9BC9D2D9EC}" type="sibTrans" cxnId="{6CA4AE52-E6BF-C646-96E3-7CA673B01B73}">
      <dgm:prSet/>
      <dgm:spPr/>
      <dgm:t>
        <a:bodyPr/>
        <a:lstStyle/>
        <a:p>
          <a:endParaRPr lang="en-US"/>
        </a:p>
      </dgm:t>
    </dgm:pt>
    <dgm:pt modelId="{095DC887-BA61-7F4F-8151-B1978A33E86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What am I willing to do in the service of my values, even if it’s hard</a:t>
          </a:r>
          <a:endParaRPr lang="en-US" dirty="0">
            <a:solidFill>
              <a:srgbClr val="000000"/>
            </a:solidFill>
          </a:endParaRPr>
        </a:p>
      </dgm:t>
    </dgm:pt>
    <dgm:pt modelId="{283F9752-58B6-DC4D-9324-E54A38D951B2}" type="parTrans" cxnId="{26F7CD71-4966-F648-9FFA-7C30DBCA6AF1}">
      <dgm:prSet/>
      <dgm:spPr/>
      <dgm:t>
        <a:bodyPr/>
        <a:lstStyle/>
        <a:p>
          <a:endParaRPr lang="en-US"/>
        </a:p>
      </dgm:t>
    </dgm:pt>
    <dgm:pt modelId="{DF5C951F-E919-F841-9424-FE22048A774E}" type="sibTrans" cxnId="{26F7CD71-4966-F648-9FFA-7C30DBCA6AF1}">
      <dgm:prSet/>
      <dgm:spPr/>
      <dgm:t>
        <a:bodyPr/>
        <a:lstStyle/>
        <a:p>
          <a:endParaRPr lang="en-US"/>
        </a:p>
      </dgm:t>
    </dgm:pt>
    <dgm:pt modelId="{75AE3762-5808-3848-A070-9E6E2E94C76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What I don’t want to think, feel, experience</a:t>
          </a:r>
          <a:endParaRPr lang="en-US" dirty="0">
            <a:solidFill>
              <a:srgbClr val="000000"/>
            </a:solidFill>
          </a:endParaRPr>
        </a:p>
      </dgm:t>
    </dgm:pt>
    <dgm:pt modelId="{5E22BBB9-9E9A-D044-A82E-DD2187227F0B}" type="parTrans" cxnId="{862A0620-10D8-8441-A2AA-7DF78C5BB231}">
      <dgm:prSet/>
      <dgm:spPr/>
      <dgm:t>
        <a:bodyPr/>
        <a:lstStyle/>
        <a:p>
          <a:endParaRPr lang="en-US"/>
        </a:p>
      </dgm:t>
    </dgm:pt>
    <dgm:pt modelId="{30D9AF73-9F9F-054C-AF33-D061713CEC1F}" type="sibTrans" cxnId="{862A0620-10D8-8441-A2AA-7DF78C5BB231}">
      <dgm:prSet/>
      <dgm:spPr/>
      <dgm:t>
        <a:bodyPr/>
        <a:lstStyle/>
        <a:p>
          <a:endParaRPr lang="en-US"/>
        </a:p>
      </dgm:t>
    </dgm:pt>
    <dgm:pt modelId="{CB343B8B-408F-CE4E-A0D6-B6CC511678E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What’s important to me</a:t>
          </a:r>
          <a:r>
            <a:rPr lang="en-US" dirty="0" smtClean="0">
              <a:solidFill>
                <a:srgbClr val="404040"/>
              </a:solidFill>
            </a:rPr>
            <a:t>?</a:t>
          </a:r>
          <a:endParaRPr lang="en-US" dirty="0">
            <a:solidFill>
              <a:srgbClr val="404040"/>
            </a:solidFill>
          </a:endParaRPr>
        </a:p>
      </dgm:t>
    </dgm:pt>
    <dgm:pt modelId="{C74ECB49-7E0B-4A43-BC08-C49AD92022E9}" type="parTrans" cxnId="{DA9B7AEC-6D9D-8F45-893B-AFFAA3041562}">
      <dgm:prSet/>
      <dgm:spPr/>
      <dgm:t>
        <a:bodyPr/>
        <a:lstStyle/>
        <a:p>
          <a:endParaRPr lang="en-US"/>
        </a:p>
      </dgm:t>
    </dgm:pt>
    <dgm:pt modelId="{6EC6E85B-43A0-6F4F-AB93-34A357D372A3}" type="sibTrans" cxnId="{DA9B7AEC-6D9D-8F45-893B-AFFAA3041562}">
      <dgm:prSet/>
      <dgm:spPr/>
      <dgm:t>
        <a:bodyPr/>
        <a:lstStyle/>
        <a:p>
          <a:endParaRPr lang="en-US"/>
        </a:p>
      </dgm:t>
    </dgm:pt>
    <dgm:pt modelId="{081D3ECA-03DB-2548-BAA0-E96194F7FC58}" type="pres">
      <dgm:prSet presAssocID="{55D5E5D7-CD53-3843-A3D5-3760CAAB34D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22AC1F-0AE1-1544-A71A-2F7DA48C5301}" type="pres">
      <dgm:prSet presAssocID="{55D5E5D7-CD53-3843-A3D5-3760CAAB34D5}" presName="axisShape" presStyleLbl="bgShp" presStyleIdx="0" presStyleCnt="1"/>
      <dgm:spPr/>
    </dgm:pt>
    <dgm:pt modelId="{122E9269-47B6-6B4B-9841-A73A72563909}" type="pres">
      <dgm:prSet presAssocID="{55D5E5D7-CD53-3843-A3D5-3760CAAB34D5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ECF18-7AC1-6142-A5BD-382710C10C7C}" type="pres">
      <dgm:prSet presAssocID="{55D5E5D7-CD53-3843-A3D5-3760CAAB34D5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E087D-980A-2F47-A464-340E2F95CF57}" type="pres">
      <dgm:prSet presAssocID="{55D5E5D7-CD53-3843-A3D5-3760CAAB34D5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AE520-9B31-034F-9477-0609FA12E9F5}" type="pres">
      <dgm:prSet presAssocID="{55D5E5D7-CD53-3843-A3D5-3760CAAB34D5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C524DE-AAEC-AF4F-9A40-5E36C016F41C}" type="presOf" srcId="{55D5E5D7-CD53-3843-A3D5-3760CAAB34D5}" destId="{081D3ECA-03DB-2548-BAA0-E96194F7FC58}" srcOrd="0" destOrd="0" presId="urn:microsoft.com/office/officeart/2005/8/layout/matrix2"/>
    <dgm:cxn modelId="{0824034B-B650-2E4F-B64D-4D8E6190D0EC}" type="presOf" srcId="{095DC887-BA61-7F4F-8151-B1978A33E86B}" destId="{464ECF18-7AC1-6142-A5BD-382710C10C7C}" srcOrd="0" destOrd="0" presId="urn:microsoft.com/office/officeart/2005/8/layout/matrix2"/>
    <dgm:cxn modelId="{655290B2-DD5B-004D-BE05-84C7FD9E7F5D}" type="presOf" srcId="{27454E6B-6FE4-7E47-BC55-CF90FE8AD0F9}" destId="{122E9269-47B6-6B4B-9841-A73A72563909}" srcOrd="0" destOrd="0" presId="urn:microsoft.com/office/officeart/2005/8/layout/matrix2"/>
    <dgm:cxn modelId="{6CA4AE52-E6BF-C646-96E3-7CA673B01B73}" srcId="{55D5E5D7-CD53-3843-A3D5-3760CAAB34D5}" destId="{27454E6B-6FE4-7E47-BC55-CF90FE8AD0F9}" srcOrd="0" destOrd="0" parTransId="{0FEC481E-B71A-3E41-A2F0-D78662ADF852}" sibTransId="{0CE93D35-7122-414D-BC0B-6E9BC9D2D9EC}"/>
    <dgm:cxn modelId="{DA9B7AEC-6D9D-8F45-893B-AFFAA3041562}" srcId="{55D5E5D7-CD53-3843-A3D5-3760CAAB34D5}" destId="{CB343B8B-408F-CE4E-A0D6-B6CC511678ED}" srcOrd="3" destOrd="0" parTransId="{C74ECB49-7E0B-4A43-BC08-C49AD92022E9}" sibTransId="{6EC6E85B-43A0-6F4F-AB93-34A357D372A3}"/>
    <dgm:cxn modelId="{E7387FA4-3179-224C-86D2-4DCCAEC88AB6}" type="presOf" srcId="{75AE3762-5808-3848-A070-9E6E2E94C76F}" destId="{CE1E087D-980A-2F47-A464-340E2F95CF57}" srcOrd="0" destOrd="0" presId="urn:microsoft.com/office/officeart/2005/8/layout/matrix2"/>
    <dgm:cxn modelId="{8416FEA4-6F71-5B49-BFD7-C7C3A8E52230}" type="presOf" srcId="{CB343B8B-408F-CE4E-A0D6-B6CC511678ED}" destId="{093AE520-9B31-034F-9477-0609FA12E9F5}" srcOrd="0" destOrd="0" presId="urn:microsoft.com/office/officeart/2005/8/layout/matrix2"/>
    <dgm:cxn modelId="{862A0620-10D8-8441-A2AA-7DF78C5BB231}" srcId="{55D5E5D7-CD53-3843-A3D5-3760CAAB34D5}" destId="{75AE3762-5808-3848-A070-9E6E2E94C76F}" srcOrd="2" destOrd="0" parTransId="{5E22BBB9-9E9A-D044-A82E-DD2187227F0B}" sibTransId="{30D9AF73-9F9F-054C-AF33-D061713CEC1F}"/>
    <dgm:cxn modelId="{26F7CD71-4966-F648-9FFA-7C30DBCA6AF1}" srcId="{55D5E5D7-CD53-3843-A3D5-3760CAAB34D5}" destId="{095DC887-BA61-7F4F-8151-B1978A33E86B}" srcOrd="1" destOrd="0" parTransId="{283F9752-58B6-DC4D-9324-E54A38D951B2}" sibTransId="{DF5C951F-E919-F841-9424-FE22048A774E}"/>
    <dgm:cxn modelId="{F1F61824-C5BF-0B40-BAF8-82AA039EDCDF}" type="presParOf" srcId="{081D3ECA-03DB-2548-BAA0-E96194F7FC58}" destId="{7822AC1F-0AE1-1544-A71A-2F7DA48C5301}" srcOrd="0" destOrd="0" presId="urn:microsoft.com/office/officeart/2005/8/layout/matrix2"/>
    <dgm:cxn modelId="{AE6C43F4-5723-5847-A75E-5DC2D0919161}" type="presParOf" srcId="{081D3ECA-03DB-2548-BAA0-E96194F7FC58}" destId="{122E9269-47B6-6B4B-9841-A73A72563909}" srcOrd="1" destOrd="0" presId="urn:microsoft.com/office/officeart/2005/8/layout/matrix2"/>
    <dgm:cxn modelId="{93D4A34E-D64B-EE4A-BE35-778197B8B6C8}" type="presParOf" srcId="{081D3ECA-03DB-2548-BAA0-E96194F7FC58}" destId="{464ECF18-7AC1-6142-A5BD-382710C10C7C}" srcOrd="2" destOrd="0" presId="urn:microsoft.com/office/officeart/2005/8/layout/matrix2"/>
    <dgm:cxn modelId="{D93822AF-51BC-9B4C-8C17-96E48200E2BD}" type="presParOf" srcId="{081D3ECA-03DB-2548-BAA0-E96194F7FC58}" destId="{CE1E087D-980A-2F47-A464-340E2F95CF57}" srcOrd="3" destOrd="0" presId="urn:microsoft.com/office/officeart/2005/8/layout/matrix2"/>
    <dgm:cxn modelId="{A12E6A4C-C62B-3E43-BA44-AD93D006FDCD}" type="presParOf" srcId="{081D3ECA-03DB-2548-BAA0-E96194F7FC58}" destId="{093AE520-9B31-034F-9477-0609FA12E9F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395471-E37E-8346-BFBA-B417EFE733FD}" type="doc">
      <dgm:prSet loTypeId="urn:microsoft.com/office/officeart/2005/8/layout/matrix2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5B2C91-383C-204A-804B-823A52F496C7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rgbClr val="000000"/>
              </a:solidFill>
            </a:rPr>
            <a:t>D </a:t>
          </a:r>
          <a:r>
            <a:rPr lang="en-US" dirty="0" err="1" smtClean="0">
              <a:solidFill>
                <a:srgbClr val="000000"/>
              </a:solidFill>
            </a:rPr>
            <a:t>istraction</a:t>
          </a:r>
          <a:endParaRPr lang="en-US" dirty="0" smtClean="0">
            <a:solidFill>
              <a:srgbClr val="000000"/>
            </a:solidFill>
          </a:endParaRPr>
        </a:p>
        <a:p>
          <a:pPr algn="l"/>
          <a:r>
            <a:rPr lang="en-US" b="1" dirty="0" smtClean="0">
              <a:solidFill>
                <a:srgbClr val="000000"/>
              </a:solidFill>
            </a:rPr>
            <a:t>O </a:t>
          </a:r>
          <a:r>
            <a:rPr lang="en-US" dirty="0" err="1" smtClean="0">
              <a:solidFill>
                <a:srgbClr val="000000"/>
              </a:solidFill>
            </a:rPr>
            <a:t>pting</a:t>
          </a:r>
          <a:r>
            <a:rPr lang="en-US" dirty="0" smtClean="0">
              <a:solidFill>
                <a:srgbClr val="000000"/>
              </a:solidFill>
            </a:rPr>
            <a:t> out</a:t>
          </a:r>
        </a:p>
        <a:p>
          <a:pPr algn="l"/>
          <a:r>
            <a:rPr lang="en-US" b="1" dirty="0" smtClean="0">
              <a:solidFill>
                <a:srgbClr val="000000"/>
              </a:solidFill>
            </a:rPr>
            <a:t>T </a:t>
          </a:r>
          <a:r>
            <a:rPr lang="en-US" dirty="0" err="1" smtClean="0">
              <a:solidFill>
                <a:srgbClr val="000000"/>
              </a:solidFill>
            </a:rPr>
            <a:t>hinking</a:t>
          </a:r>
          <a:endParaRPr lang="en-US" dirty="0" smtClean="0">
            <a:solidFill>
              <a:srgbClr val="000000"/>
            </a:solidFill>
          </a:endParaRPr>
        </a:p>
        <a:p>
          <a:pPr algn="l"/>
          <a:r>
            <a:rPr lang="en-US" b="1" dirty="0" smtClean="0">
              <a:solidFill>
                <a:schemeClr val="tx1"/>
              </a:solidFill>
            </a:rPr>
            <a:t>S </a:t>
          </a:r>
          <a:r>
            <a:rPr lang="en-US" dirty="0" err="1" smtClean="0">
              <a:solidFill>
                <a:schemeClr val="tx1"/>
              </a:solidFill>
            </a:rPr>
            <a:t>ubstances</a:t>
          </a:r>
          <a:r>
            <a:rPr lang="en-US" dirty="0" smtClean="0">
              <a:solidFill>
                <a:schemeClr val="tx1"/>
              </a:solidFill>
            </a:rPr>
            <a:t> or self-harm</a:t>
          </a:r>
          <a:endParaRPr lang="en-US" dirty="0">
            <a:solidFill>
              <a:schemeClr val="tx1"/>
            </a:solidFill>
          </a:endParaRPr>
        </a:p>
      </dgm:t>
    </dgm:pt>
    <dgm:pt modelId="{154AB662-1D30-9C48-AB26-66E2F268C70E}" type="parTrans" cxnId="{4C509FBE-C565-E54A-9A47-1456442A735D}">
      <dgm:prSet/>
      <dgm:spPr/>
      <dgm:t>
        <a:bodyPr/>
        <a:lstStyle/>
        <a:p>
          <a:endParaRPr lang="en-US"/>
        </a:p>
      </dgm:t>
    </dgm:pt>
    <dgm:pt modelId="{7B4841A7-294A-3D42-A49A-E07D4AA58624}" type="sibTrans" cxnId="{4C509FBE-C565-E54A-9A47-1456442A735D}">
      <dgm:prSet/>
      <dgm:spPr/>
      <dgm:t>
        <a:bodyPr/>
        <a:lstStyle/>
        <a:p>
          <a:endParaRPr lang="en-US"/>
        </a:p>
      </dgm:t>
    </dgm:pt>
    <dgm:pt modelId="{B0AF3D88-84F1-1146-B9CA-F20C4E69FDC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What am I willing to do in the service of my values, even if it’s hard?</a:t>
          </a:r>
          <a:endParaRPr lang="en-US" dirty="0">
            <a:solidFill>
              <a:srgbClr val="000000"/>
            </a:solidFill>
          </a:endParaRPr>
        </a:p>
      </dgm:t>
    </dgm:pt>
    <dgm:pt modelId="{17C97361-9C0C-AE42-8063-EDA989BBB94D}" type="parTrans" cxnId="{77A71D48-9B6B-0746-A8BE-18F7E47611D5}">
      <dgm:prSet/>
      <dgm:spPr/>
      <dgm:t>
        <a:bodyPr/>
        <a:lstStyle/>
        <a:p>
          <a:endParaRPr lang="en-US"/>
        </a:p>
      </dgm:t>
    </dgm:pt>
    <dgm:pt modelId="{C934B587-5D92-0644-926F-60C04306A413}" type="sibTrans" cxnId="{77A71D48-9B6B-0746-A8BE-18F7E47611D5}">
      <dgm:prSet/>
      <dgm:spPr/>
      <dgm:t>
        <a:bodyPr/>
        <a:lstStyle/>
        <a:p>
          <a:endParaRPr lang="en-US"/>
        </a:p>
      </dgm:t>
    </dgm:pt>
    <dgm:pt modelId="{74E8875E-64F4-0946-8D00-22F86AD7D6F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What I don’t want to think, feel, experience</a:t>
          </a:r>
          <a:endParaRPr lang="en-US" dirty="0">
            <a:solidFill>
              <a:srgbClr val="000000"/>
            </a:solidFill>
          </a:endParaRPr>
        </a:p>
      </dgm:t>
    </dgm:pt>
    <dgm:pt modelId="{76898848-30B6-2F4E-BC4A-F8C4DFC8593C}" type="parTrans" cxnId="{784CB9DC-090F-7645-937D-2897CD8CFC80}">
      <dgm:prSet/>
      <dgm:spPr/>
      <dgm:t>
        <a:bodyPr/>
        <a:lstStyle/>
        <a:p>
          <a:endParaRPr lang="en-US"/>
        </a:p>
      </dgm:t>
    </dgm:pt>
    <dgm:pt modelId="{E2B63929-FA6F-E743-B375-115BFFC59EE9}" type="sibTrans" cxnId="{784CB9DC-090F-7645-937D-2897CD8CFC80}">
      <dgm:prSet/>
      <dgm:spPr/>
      <dgm:t>
        <a:bodyPr/>
        <a:lstStyle/>
        <a:p>
          <a:endParaRPr lang="en-US"/>
        </a:p>
      </dgm:t>
    </dgm:pt>
    <dgm:pt modelId="{260A547D-1643-EF49-AD2C-FBE4D40D024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What’s important to me?</a:t>
          </a:r>
          <a:endParaRPr lang="en-US" dirty="0">
            <a:solidFill>
              <a:srgbClr val="000000"/>
            </a:solidFill>
          </a:endParaRPr>
        </a:p>
      </dgm:t>
    </dgm:pt>
    <dgm:pt modelId="{A2E63877-5FF5-D747-A53B-56709C8162EC}" type="parTrans" cxnId="{E69A2942-7E56-AE49-A7AD-AC5D2BF532F5}">
      <dgm:prSet/>
      <dgm:spPr/>
      <dgm:t>
        <a:bodyPr/>
        <a:lstStyle/>
        <a:p>
          <a:endParaRPr lang="en-US"/>
        </a:p>
      </dgm:t>
    </dgm:pt>
    <dgm:pt modelId="{92FF32D1-7016-5742-A55B-47AD93ABC33C}" type="sibTrans" cxnId="{E69A2942-7E56-AE49-A7AD-AC5D2BF532F5}">
      <dgm:prSet/>
      <dgm:spPr/>
      <dgm:t>
        <a:bodyPr/>
        <a:lstStyle/>
        <a:p>
          <a:endParaRPr lang="en-US"/>
        </a:p>
      </dgm:t>
    </dgm:pt>
    <dgm:pt modelId="{D4EF144F-CAEE-6248-B156-47847E3C24B5}" type="pres">
      <dgm:prSet presAssocID="{80395471-E37E-8346-BFBA-B417EFE733F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CCCDB0-E696-7C4E-8654-E9D6D7041299}" type="pres">
      <dgm:prSet presAssocID="{80395471-E37E-8346-BFBA-B417EFE733FD}" presName="axisShape" presStyleLbl="bgShp" presStyleIdx="0" presStyleCnt="1"/>
      <dgm:spPr/>
    </dgm:pt>
    <dgm:pt modelId="{85463199-D8D4-A941-B98C-2239886A0D1F}" type="pres">
      <dgm:prSet presAssocID="{80395471-E37E-8346-BFBA-B417EFE733FD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A286E-00F6-7E44-B0A0-4D56C5353345}" type="pres">
      <dgm:prSet presAssocID="{80395471-E37E-8346-BFBA-B417EFE733FD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503E1-B273-3048-8910-2CFF663EC04B}" type="pres">
      <dgm:prSet presAssocID="{80395471-E37E-8346-BFBA-B417EFE733FD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D0F74-D3D5-044D-B13D-14299CD02830}" type="pres">
      <dgm:prSet presAssocID="{80395471-E37E-8346-BFBA-B417EFE733FD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15880D-1265-3948-ABD6-9AD4E3185DBD}" type="presOf" srcId="{805B2C91-383C-204A-804B-823A52F496C7}" destId="{85463199-D8D4-A941-B98C-2239886A0D1F}" srcOrd="0" destOrd="0" presId="urn:microsoft.com/office/officeart/2005/8/layout/matrix2"/>
    <dgm:cxn modelId="{5C2A1F9B-3557-EF47-BFDE-6611F43507C2}" type="presOf" srcId="{B0AF3D88-84F1-1146-B9CA-F20C4E69FDC2}" destId="{1B5A286E-00F6-7E44-B0A0-4D56C5353345}" srcOrd="0" destOrd="0" presId="urn:microsoft.com/office/officeart/2005/8/layout/matrix2"/>
    <dgm:cxn modelId="{784CB9DC-090F-7645-937D-2897CD8CFC80}" srcId="{80395471-E37E-8346-BFBA-B417EFE733FD}" destId="{74E8875E-64F4-0946-8D00-22F86AD7D6F1}" srcOrd="2" destOrd="0" parTransId="{76898848-30B6-2F4E-BC4A-F8C4DFC8593C}" sibTransId="{E2B63929-FA6F-E743-B375-115BFFC59EE9}"/>
    <dgm:cxn modelId="{AD4CFD96-8B32-7C48-8A60-9CB6858038E1}" type="presOf" srcId="{260A547D-1643-EF49-AD2C-FBE4D40D0241}" destId="{F0AD0F74-D3D5-044D-B13D-14299CD02830}" srcOrd="0" destOrd="0" presId="urn:microsoft.com/office/officeart/2005/8/layout/matrix2"/>
    <dgm:cxn modelId="{1FA55817-C9EE-754D-A37D-E6278EC78374}" type="presOf" srcId="{74E8875E-64F4-0946-8D00-22F86AD7D6F1}" destId="{F0D503E1-B273-3048-8910-2CFF663EC04B}" srcOrd="0" destOrd="0" presId="urn:microsoft.com/office/officeart/2005/8/layout/matrix2"/>
    <dgm:cxn modelId="{9A6605E9-47CB-FE4E-9E69-8AC0EF3D06BE}" type="presOf" srcId="{80395471-E37E-8346-BFBA-B417EFE733FD}" destId="{D4EF144F-CAEE-6248-B156-47847E3C24B5}" srcOrd="0" destOrd="0" presId="urn:microsoft.com/office/officeart/2005/8/layout/matrix2"/>
    <dgm:cxn modelId="{E69A2942-7E56-AE49-A7AD-AC5D2BF532F5}" srcId="{80395471-E37E-8346-BFBA-B417EFE733FD}" destId="{260A547D-1643-EF49-AD2C-FBE4D40D0241}" srcOrd="3" destOrd="0" parTransId="{A2E63877-5FF5-D747-A53B-56709C8162EC}" sibTransId="{92FF32D1-7016-5742-A55B-47AD93ABC33C}"/>
    <dgm:cxn modelId="{4C509FBE-C565-E54A-9A47-1456442A735D}" srcId="{80395471-E37E-8346-BFBA-B417EFE733FD}" destId="{805B2C91-383C-204A-804B-823A52F496C7}" srcOrd="0" destOrd="0" parTransId="{154AB662-1D30-9C48-AB26-66E2F268C70E}" sibTransId="{7B4841A7-294A-3D42-A49A-E07D4AA58624}"/>
    <dgm:cxn modelId="{77A71D48-9B6B-0746-A8BE-18F7E47611D5}" srcId="{80395471-E37E-8346-BFBA-B417EFE733FD}" destId="{B0AF3D88-84F1-1146-B9CA-F20C4E69FDC2}" srcOrd="1" destOrd="0" parTransId="{17C97361-9C0C-AE42-8063-EDA989BBB94D}" sibTransId="{C934B587-5D92-0644-926F-60C04306A413}"/>
    <dgm:cxn modelId="{F4F6FFE3-7FD3-A140-A8C2-DFACB5FEA2FD}" type="presParOf" srcId="{D4EF144F-CAEE-6248-B156-47847E3C24B5}" destId="{49CCCDB0-E696-7C4E-8654-E9D6D7041299}" srcOrd="0" destOrd="0" presId="urn:microsoft.com/office/officeart/2005/8/layout/matrix2"/>
    <dgm:cxn modelId="{FCBDC44C-4984-CC43-8BA2-A478CD0A821A}" type="presParOf" srcId="{D4EF144F-CAEE-6248-B156-47847E3C24B5}" destId="{85463199-D8D4-A941-B98C-2239886A0D1F}" srcOrd="1" destOrd="0" presId="urn:microsoft.com/office/officeart/2005/8/layout/matrix2"/>
    <dgm:cxn modelId="{044D8D6E-D0A7-7243-8A21-301813C58E6F}" type="presParOf" srcId="{D4EF144F-CAEE-6248-B156-47847E3C24B5}" destId="{1B5A286E-00F6-7E44-B0A0-4D56C5353345}" srcOrd="2" destOrd="0" presId="urn:microsoft.com/office/officeart/2005/8/layout/matrix2"/>
    <dgm:cxn modelId="{5AEE7EA5-85E7-CF4A-86CE-2F23C3833F7F}" type="presParOf" srcId="{D4EF144F-CAEE-6248-B156-47847E3C24B5}" destId="{F0D503E1-B273-3048-8910-2CFF663EC04B}" srcOrd="3" destOrd="0" presId="urn:microsoft.com/office/officeart/2005/8/layout/matrix2"/>
    <dgm:cxn modelId="{58A39644-E27A-A64F-8E13-96907CD56FBE}" type="presParOf" srcId="{D4EF144F-CAEE-6248-B156-47847E3C24B5}" destId="{F0AD0F74-D3D5-044D-B13D-14299CD0283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22AC1F-0AE1-1544-A71A-2F7DA48C5301}">
      <dsp:nvSpPr>
        <dsp:cNvPr id="0" name=""/>
        <dsp:cNvSpPr/>
      </dsp:nvSpPr>
      <dsp:spPr>
        <a:xfrm>
          <a:off x="108744" y="0"/>
          <a:ext cx="3821112" cy="382111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2E9269-47B6-6B4B-9841-A73A72563909}">
      <dsp:nvSpPr>
        <dsp:cNvPr id="0" name=""/>
        <dsp:cNvSpPr/>
      </dsp:nvSpPr>
      <dsp:spPr>
        <a:xfrm>
          <a:off x="357116" y="248372"/>
          <a:ext cx="1528444" cy="15284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D </a:t>
          </a:r>
          <a:r>
            <a:rPr lang="en-US" sz="1400" kern="1200" dirty="0" err="1" smtClean="0">
              <a:solidFill>
                <a:srgbClr val="000000"/>
              </a:solidFill>
            </a:rPr>
            <a:t>istraction</a:t>
          </a:r>
          <a:endParaRPr lang="en-US" sz="1400" kern="1200" dirty="0" smtClean="0">
            <a:solidFill>
              <a:srgbClr val="00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O </a:t>
          </a:r>
          <a:r>
            <a:rPr lang="en-US" sz="1400" kern="1200" dirty="0" err="1" smtClean="0">
              <a:solidFill>
                <a:srgbClr val="000000"/>
              </a:solidFill>
            </a:rPr>
            <a:t>pting</a:t>
          </a:r>
          <a:r>
            <a:rPr lang="en-US" sz="1400" kern="1200" dirty="0" smtClean="0">
              <a:solidFill>
                <a:srgbClr val="000000"/>
              </a:solidFill>
            </a:rPr>
            <a:t> out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T </a:t>
          </a:r>
          <a:r>
            <a:rPr lang="en-US" sz="1400" kern="1200" dirty="0" err="1" smtClean="0">
              <a:solidFill>
                <a:srgbClr val="000000"/>
              </a:solidFill>
            </a:rPr>
            <a:t>hinking</a:t>
          </a:r>
          <a:endParaRPr lang="en-US" sz="1400" kern="1200" dirty="0" smtClean="0">
            <a:solidFill>
              <a:srgbClr val="00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S </a:t>
          </a:r>
          <a:r>
            <a:rPr lang="en-US" sz="1400" kern="1200" dirty="0" err="1" smtClean="0">
              <a:solidFill>
                <a:srgbClr val="000000"/>
              </a:solidFill>
            </a:rPr>
            <a:t>ubstances</a:t>
          </a:r>
          <a:r>
            <a:rPr lang="en-US" sz="1400" kern="1200" dirty="0" smtClean="0">
              <a:solidFill>
                <a:srgbClr val="000000"/>
              </a:solidFill>
            </a:rPr>
            <a:t> or self-harm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357116" y="248372"/>
        <a:ext cx="1528444" cy="1528444"/>
      </dsp:txXfrm>
    </dsp:sp>
    <dsp:sp modelId="{464ECF18-7AC1-6142-A5BD-382710C10C7C}">
      <dsp:nvSpPr>
        <dsp:cNvPr id="0" name=""/>
        <dsp:cNvSpPr/>
      </dsp:nvSpPr>
      <dsp:spPr>
        <a:xfrm>
          <a:off x="2153038" y="248372"/>
          <a:ext cx="1528444" cy="15284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What am I willing to do in the service of my values, even if </a:t>
          </a:r>
          <a:r>
            <a:rPr lang="en-US" sz="1400" kern="1200" smtClean="0">
              <a:solidFill>
                <a:srgbClr val="000000"/>
              </a:solidFill>
            </a:rPr>
            <a:t>it’s hard?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153038" y="248372"/>
        <a:ext cx="1528444" cy="1528444"/>
      </dsp:txXfrm>
    </dsp:sp>
    <dsp:sp modelId="{CE1E087D-980A-2F47-A464-340E2F95CF57}">
      <dsp:nvSpPr>
        <dsp:cNvPr id="0" name=""/>
        <dsp:cNvSpPr/>
      </dsp:nvSpPr>
      <dsp:spPr>
        <a:xfrm>
          <a:off x="357116" y="2044294"/>
          <a:ext cx="1528444" cy="15284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What I don’t want to think, feel, experience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357116" y="2044294"/>
        <a:ext cx="1528444" cy="1528444"/>
      </dsp:txXfrm>
    </dsp:sp>
    <dsp:sp modelId="{093AE520-9B31-034F-9477-0609FA12E9F5}">
      <dsp:nvSpPr>
        <dsp:cNvPr id="0" name=""/>
        <dsp:cNvSpPr/>
      </dsp:nvSpPr>
      <dsp:spPr>
        <a:xfrm>
          <a:off x="2153038" y="2044294"/>
          <a:ext cx="1528444" cy="15284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5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What’s important to me</a:t>
          </a:r>
          <a:r>
            <a:rPr lang="en-US" sz="1400" kern="1200" dirty="0" smtClean="0">
              <a:solidFill>
                <a:srgbClr val="404040"/>
              </a:solidFill>
            </a:rPr>
            <a:t>?</a:t>
          </a:r>
          <a:endParaRPr lang="en-US" sz="1400" kern="1200" dirty="0">
            <a:solidFill>
              <a:srgbClr val="404040"/>
            </a:solidFill>
          </a:endParaRPr>
        </a:p>
      </dsp:txBody>
      <dsp:txXfrm>
        <a:off x="2153038" y="2044294"/>
        <a:ext cx="1528444" cy="15284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22AC1F-0AE1-1544-A71A-2F7DA48C5301}">
      <dsp:nvSpPr>
        <dsp:cNvPr id="0" name=""/>
        <dsp:cNvSpPr/>
      </dsp:nvSpPr>
      <dsp:spPr>
        <a:xfrm>
          <a:off x="108744" y="0"/>
          <a:ext cx="3821112" cy="382111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2E9269-47B6-6B4B-9841-A73A72563909}">
      <dsp:nvSpPr>
        <dsp:cNvPr id="0" name=""/>
        <dsp:cNvSpPr/>
      </dsp:nvSpPr>
      <dsp:spPr>
        <a:xfrm>
          <a:off x="357116" y="248372"/>
          <a:ext cx="1528444" cy="15284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D </a:t>
          </a:r>
          <a:r>
            <a:rPr lang="en-US" sz="1400" kern="1200" dirty="0" err="1" smtClean="0">
              <a:solidFill>
                <a:srgbClr val="000000"/>
              </a:solidFill>
            </a:rPr>
            <a:t>istraction</a:t>
          </a:r>
          <a:endParaRPr lang="en-US" sz="1400" kern="1200" dirty="0" smtClean="0">
            <a:solidFill>
              <a:srgbClr val="00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O </a:t>
          </a:r>
          <a:r>
            <a:rPr lang="en-US" sz="1400" kern="1200" dirty="0" err="1" smtClean="0">
              <a:solidFill>
                <a:srgbClr val="000000"/>
              </a:solidFill>
            </a:rPr>
            <a:t>pting</a:t>
          </a:r>
          <a:r>
            <a:rPr lang="en-US" sz="1400" kern="1200" dirty="0" smtClean="0">
              <a:solidFill>
                <a:srgbClr val="000000"/>
              </a:solidFill>
            </a:rPr>
            <a:t> out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T </a:t>
          </a:r>
          <a:r>
            <a:rPr lang="en-US" sz="1400" kern="1200" dirty="0" err="1" smtClean="0">
              <a:solidFill>
                <a:srgbClr val="000000"/>
              </a:solidFill>
            </a:rPr>
            <a:t>hinking</a:t>
          </a:r>
          <a:endParaRPr lang="en-US" sz="1400" kern="1200" dirty="0" smtClean="0">
            <a:solidFill>
              <a:srgbClr val="00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S </a:t>
          </a:r>
          <a:r>
            <a:rPr lang="en-US" sz="1400" kern="1200" dirty="0" err="1" smtClean="0">
              <a:solidFill>
                <a:srgbClr val="000000"/>
              </a:solidFill>
            </a:rPr>
            <a:t>ubstances</a:t>
          </a:r>
          <a:r>
            <a:rPr lang="en-US" sz="1400" kern="1200" dirty="0" smtClean="0">
              <a:solidFill>
                <a:srgbClr val="000000"/>
              </a:solidFill>
            </a:rPr>
            <a:t> or self-harm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357116" y="248372"/>
        <a:ext cx="1528444" cy="1528444"/>
      </dsp:txXfrm>
    </dsp:sp>
    <dsp:sp modelId="{464ECF18-7AC1-6142-A5BD-382710C10C7C}">
      <dsp:nvSpPr>
        <dsp:cNvPr id="0" name=""/>
        <dsp:cNvSpPr/>
      </dsp:nvSpPr>
      <dsp:spPr>
        <a:xfrm>
          <a:off x="2153038" y="248372"/>
          <a:ext cx="1528444" cy="15284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What am I willing to do in the service of my values, even if it’s hard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153038" y="248372"/>
        <a:ext cx="1528444" cy="1528444"/>
      </dsp:txXfrm>
    </dsp:sp>
    <dsp:sp modelId="{CE1E087D-980A-2F47-A464-340E2F95CF57}">
      <dsp:nvSpPr>
        <dsp:cNvPr id="0" name=""/>
        <dsp:cNvSpPr/>
      </dsp:nvSpPr>
      <dsp:spPr>
        <a:xfrm>
          <a:off x="357116" y="2044294"/>
          <a:ext cx="1528444" cy="15284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What I don’t want to think, feel, experience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357116" y="2044294"/>
        <a:ext cx="1528444" cy="1528444"/>
      </dsp:txXfrm>
    </dsp:sp>
    <dsp:sp modelId="{093AE520-9B31-034F-9477-0609FA12E9F5}">
      <dsp:nvSpPr>
        <dsp:cNvPr id="0" name=""/>
        <dsp:cNvSpPr/>
      </dsp:nvSpPr>
      <dsp:spPr>
        <a:xfrm>
          <a:off x="2153038" y="2044294"/>
          <a:ext cx="1528444" cy="15284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5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What’s important to me</a:t>
          </a:r>
          <a:r>
            <a:rPr lang="en-US" sz="1400" kern="1200" dirty="0" smtClean="0">
              <a:solidFill>
                <a:srgbClr val="404040"/>
              </a:solidFill>
            </a:rPr>
            <a:t>?</a:t>
          </a:r>
          <a:endParaRPr lang="en-US" sz="1400" kern="1200" dirty="0">
            <a:solidFill>
              <a:srgbClr val="404040"/>
            </a:solidFill>
          </a:endParaRPr>
        </a:p>
      </dsp:txBody>
      <dsp:txXfrm>
        <a:off x="2153038" y="2044294"/>
        <a:ext cx="1528444" cy="15284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CCCDB0-E696-7C4E-8654-E9D6D7041299}">
      <dsp:nvSpPr>
        <dsp:cNvPr id="0" name=""/>
        <dsp:cNvSpPr/>
      </dsp:nvSpPr>
      <dsp:spPr>
        <a:xfrm>
          <a:off x="108744" y="0"/>
          <a:ext cx="3821112" cy="382111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463199-D8D4-A941-B98C-2239886A0D1F}">
      <dsp:nvSpPr>
        <dsp:cNvPr id="0" name=""/>
        <dsp:cNvSpPr/>
      </dsp:nvSpPr>
      <dsp:spPr>
        <a:xfrm>
          <a:off x="357116" y="248372"/>
          <a:ext cx="1528444" cy="15284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D </a:t>
          </a:r>
          <a:r>
            <a:rPr lang="en-US" sz="1400" kern="1200" dirty="0" err="1" smtClean="0">
              <a:solidFill>
                <a:srgbClr val="000000"/>
              </a:solidFill>
            </a:rPr>
            <a:t>istraction</a:t>
          </a:r>
          <a:endParaRPr lang="en-US" sz="1400" kern="1200" dirty="0" smtClean="0">
            <a:solidFill>
              <a:srgbClr val="00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O </a:t>
          </a:r>
          <a:r>
            <a:rPr lang="en-US" sz="1400" kern="1200" dirty="0" err="1" smtClean="0">
              <a:solidFill>
                <a:srgbClr val="000000"/>
              </a:solidFill>
            </a:rPr>
            <a:t>pting</a:t>
          </a:r>
          <a:r>
            <a:rPr lang="en-US" sz="1400" kern="1200" dirty="0" smtClean="0">
              <a:solidFill>
                <a:srgbClr val="000000"/>
              </a:solidFill>
            </a:rPr>
            <a:t> out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T </a:t>
          </a:r>
          <a:r>
            <a:rPr lang="en-US" sz="1400" kern="1200" dirty="0" err="1" smtClean="0">
              <a:solidFill>
                <a:srgbClr val="000000"/>
              </a:solidFill>
            </a:rPr>
            <a:t>hinking</a:t>
          </a:r>
          <a:endParaRPr lang="en-US" sz="1400" kern="1200" dirty="0" smtClean="0">
            <a:solidFill>
              <a:srgbClr val="00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S </a:t>
          </a:r>
          <a:r>
            <a:rPr lang="en-US" sz="1400" kern="1200" dirty="0" err="1" smtClean="0">
              <a:solidFill>
                <a:schemeClr val="tx1"/>
              </a:solidFill>
            </a:rPr>
            <a:t>ubstances</a:t>
          </a:r>
          <a:r>
            <a:rPr lang="en-US" sz="1400" kern="1200" dirty="0" smtClean="0">
              <a:solidFill>
                <a:schemeClr val="tx1"/>
              </a:solidFill>
            </a:rPr>
            <a:t> or self-harm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57116" y="248372"/>
        <a:ext cx="1528444" cy="1528444"/>
      </dsp:txXfrm>
    </dsp:sp>
    <dsp:sp modelId="{1B5A286E-00F6-7E44-B0A0-4D56C5353345}">
      <dsp:nvSpPr>
        <dsp:cNvPr id="0" name=""/>
        <dsp:cNvSpPr/>
      </dsp:nvSpPr>
      <dsp:spPr>
        <a:xfrm>
          <a:off x="2153038" y="248372"/>
          <a:ext cx="1528444" cy="15284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What am I willing to do in the service of my values, even if it’s hard?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153038" y="248372"/>
        <a:ext cx="1528444" cy="1528444"/>
      </dsp:txXfrm>
    </dsp:sp>
    <dsp:sp modelId="{F0D503E1-B273-3048-8910-2CFF663EC04B}">
      <dsp:nvSpPr>
        <dsp:cNvPr id="0" name=""/>
        <dsp:cNvSpPr/>
      </dsp:nvSpPr>
      <dsp:spPr>
        <a:xfrm>
          <a:off x="357116" y="2044294"/>
          <a:ext cx="1528444" cy="15284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What I don’t want to think, feel, experience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357116" y="2044294"/>
        <a:ext cx="1528444" cy="1528444"/>
      </dsp:txXfrm>
    </dsp:sp>
    <dsp:sp modelId="{F0AD0F74-D3D5-044D-B13D-14299CD02830}">
      <dsp:nvSpPr>
        <dsp:cNvPr id="0" name=""/>
        <dsp:cNvSpPr/>
      </dsp:nvSpPr>
      <dsp:spPr>
        <a:xfrm>
          <a:off x="2153038" y="2044294"/>
          <a:ext cx="1528444" cy="15284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5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What’s important to me?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153038" y="2044294"/>
        <a:ext cx="1528444" cy="1528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0F899-23D3-F147-8A75-91CFFA814101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773C3-36F5-3347-A017-A0FE85660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version that I use – not</a:t>
            </a:r>
            <a:r>
              <a:rPr lang="en-US" baseline="0" dirty="0" smtClean="0"/>
              <a:t> the only or the best!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Check out the new Matrix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29C86-35D6-4946-85E9-588CB4C9A4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points about the Matrix:</a:t>
            </a:r>
          </a:p>
          <a:p>
            <a:pPr>
              <a:buFont typeface="Arial"/>
              <a:buChar char="•"/>
            </a:pPr>
            <a:r>
              <a:rPr lang="en-US" dirty="0" smtClean="0"/>
              <a:t>Sorting task – “noticing</a:t>
            </a:r>
            <a:r>
              <a:rPr lang="en-US" baseline="0" dirty="0" smtClean="0"/>
              <a:t> the difference”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Facilitates Self as Context – sets up perspective taking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Highlights the differences between Experiential Avoidance and Committed Action – “Towards” and “Away” moves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Vortex of Doom = getting hooked – going in circles that perpetuate getting stuck, feeling stuck, BEING STUCK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Values translated into contextual action – what values look like in a specific context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Mindfulness, Acceptance, and Defusion strategies facilitate a shift from the Away side to the </a:t>
            </a:r>
            <a:r>
              <a:rPr lang="en-US" smtClean="0"/>
              <a:t>Towards side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mtClean="0"/>
              <a:t>Values </a:t>
            </a:r>
            <a:r>
              <a:rPr lang="en-US" dirty="0" smtClean="0"/>
              <a:t>as the “why?”</a:t>
            </a:r>
            <a:r>
              <a:rPr lang="en-US" baseline="0" dirty="0" smtClean="0"/>
              <a:t> – Why would I make room for this discomfort, rather than trying to move away from it?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29C86-35D6-4946-85E9-588CB4C9A4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None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29C86-35D6-4946-85E9-588CB4C9A4A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What questions would you want</a:t>
            </a:r>
            <a:r>
              <a:rPr lang="en-US" baseline="0" dirty="0" smtClean="0"/>
              <a:t> to </a:t>
            </a:r>
            <a:r>
              <a:rPr lang="en-US" dirty="0" smtClean="0"/>
              <a:t>ask this client to help them explore the other quadrants of the Matrix?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What ACT metaphors or exercises would you</a:t>
            </a:r>
            <a:r>
              <a:rPr lang="en-US" baseline="0" dirty="0" smtClean="0"/>
              <a:t> use?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29C86-35D6-4946-85E9-588CB4C9A4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29C86-35D6-4946-85E9-588CB4C9A4A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Matrix</a:t>
            </a:r>
            <a:r>
              <a:rPr lang="en-US" baseline="0" dirty="0" smtClean="0"/>
              <a:t> your own experience as a therapist/professional working with trans* clients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Silently or large group whip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29C86-35D6-4946-85E9-588CB4C9A4A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B584-C5E0-AB4B-9A0C-D8D155426D3C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1EEBD-3C88-4A4D-BCCB-AB7AEE4519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B584-C5E0-AB4B-9A0C-D8D155426D3C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EBD-3C88-4A4D-BCCB-AB7AEE4519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751EEBD-3C88-4A4D-BCCB-AB7AEE4519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B584-C5E0-AB4B-9A0C-D8D155426D3C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B584-C5E0-AB4B-9A0C-D8D155426D3C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751EEBD-3C88-4A4D-BCCB-AB7AEE4519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B584-C5E0-AB4B-9A0C-D8D155426D3C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1EEBD-3C88-4A4D-BCCB-AB7AEE4519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628B584-C5E0-AB4B-9A0C-D8D155426D3C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EBD-3C88-4A4D-BCCB-AB7AEE4519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B584-C5E0-AB4B-9A0C-D8D155426D3C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751EEBD-3C88-4A4D-BCCB-AB7AEE4519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B584-C5E0-AB4B-9A0C-D8D155426D3C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751EEBD-3C88-4A4D-BCCB-AB7AEE4519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B584-C5E0-AB4B-9A0C-D8D155426D3C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1EEBD-3C88-4A4D-BCCB-AB7AEE4519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1EEBD-3C88-4A4D-BCCB-AB7AEE4519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B584-C5E0-AB4B-9A0C-D8D155426D3C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751EEBD-3C88-4A4D-BCCB-AB7AEE4519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628B584-C5E0-AB4B-9A0C-D8D155426D3C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628B584-C5E0-AB4B-9A0C-D8D155426D3C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1EEBD-3C88-4A4D-BCCB-AB7AEE4519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urengrousdlcpc.net" TargetMode="External"/><Relationship Id="rId4" Type="http://schemas.openxmlformats.org/officeDocument/2006/relationships/hyperlink" Target="mailto:leonarpa@tcd.ie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Lauren@LaurenGrousdlcpc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WPATH.org" TargetMode="External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youtu.be/VjzpRvXNh7Q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i6HaVYg6kB4" TargetMode="External"/><Relationship Id="rId3" Type="http://schemas.openxmlformats.org/officeDocument/2006/relationships/hyperlink" Target="https://www.youtube.com/watch?v=BWNhp5ZPN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399"/>
            <a:ext cx="7772400" cy="273473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Lauren Grousd, MA, LCPC</a:t>
            </a:r>
          </a:p>
          <a:p>
            <a:r>
              <a:rPr lang="en-US" b="0" dirty="0" smtClean="0"/>
              <a:t>Portland, Maine, USA</a:t>
            </a:r>
          </a:p>
          <a:p>
            <a:r>
              <a:rPr lang="en-US" b="0" dirty="0" smtClean="0">
                <a:hlinkClick r:id="rId2"/>
              </a:rPr>
              <a:t>Lauren@LaurenGrousdlcpc.net</a:t>
            </a:r>
            <a:endParaRPr lang="en-US" b="0" dirty="0" smtClean="0"/>
          </a:p>
          <a:p>
            <a:r>
              <a:rPr lang="en-US" b="0" dirty="0" smtClean="0">
                <a:hlinkClick r:id="rId3"/>
              </a:rPr>
              <a:t>www.laurengrousdlcpc.net</a:t>
            </a:r>
            <a:r>
              <a:rPr lang="en-US" b="0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Trish Leonard, Ph.D., ACT now Ireland</a:t>
            </a:r>
          </a:p>
          <a:p>
            <a:r>
              <a:rPr lang="en-US" b="0" dirty="0" smtClean="0"/>
              <a:t>Dublin, Ireland</a:t>
            </a:r>
          </a:p>
          <a:p>
            <a:r>
              <a:rPr lang="en-US" b="0" dirty="0" smtClean="0">
                <a:hlinkClick r:id="rId4"/>
              </a:rPr>
              <a:t>leonarpa@tcd.ie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ACT Interventions to Explore the Possibilities of Gender Identity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trix worksheet.pdf"/>
          <p:cNvPicPr>
            <a:picLocks noGrp="1" noChangeAspect="1"/>
          </p:cNvPicPr>
          <p:nvPr>
            <p:ph sz="quarter" idx="4294967295"/>
          </p:nvPr>
        </p:nvPicPr>
        <mc:AlternateContent>
          <mc:Choice xmlns:ma="http://schemas.microsoft.com/office/mac/drawingml/2008/main" Requires="ma">
            <p:blipFill>
              <a:blip r:embed="rId3">
                <a:alphaModFix/>
              </a:blip>
              <a:srcRect l="-21866" r="-21866"/>
              <a:stretch>
                <a:fillRect/>
              </a:stretch>
            </p:blipFill>
          </mc:Choice>
          <mc:Fallback>
            <p:blipFill>
              <a:blip r:embed="rId4">
                <a:alphaModFix/>
              </a:blip>
              <a:srcRect l="-21866" r="-21866"/>
              <a:stretch>
                <a:fillRect/>
              </a:stretch>
            </p:blipFill>
          </mc:Fallback>
        </mc:AlternateContent>
        <p:spPr>
          <a:xfrm>
            <a:off x="-1213909" y="392154"/>
            <a:ext cx="11429417" cy="5770243"/>
          </a:xfrm>
        </p:spPr>
      </p:pic>
      <p:sp>
        <p:nvSpPr>
          <p:cNvPr id="3" name="TextBox 2"/>
          <p:cNvSpPr txBox="1"/>
          <p:nvPr/>
        </p:nvSpPr>
        <p:spPr>
          <a:xfrm>
            <a:off x="1181864" y="6403740"/>
            <a:ext cx="770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Adapted from </a:t>
            </a:r>
            <a:r>
              <a:rPr lang="en-US" sz="1600" dirty="0" err="1" smtClean="0">
                <a:solidFill>
                  <a:schemeClr val="bg1"/>
                </a:solidFill>
              </a:rPr>
              <a:t>Asling</a:t>
            </a:r>
            <a:r>
              <a:rPr lang="en-US" sz="1600" dirty="0" smtClean="0">
                <a:solidFill>
                  <a:schemeClr val="bg1"/>
                </a:solidFill>
              </a:rPr>
              <a:t> Curtin, </a:t>
            </a:r>
            <a:r>
              <a:rPr lang="en-US" sz="1600" dirty="0" err="1" smtClean="0">
                <a:solidFill>
                  <a:schemeClr val="bg1"/>
                </a:solidFill>
              </a:rPr>
              <a:t>MSc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i="1" dirty="0" smtClean="0">
                <a:solidFill>
                  <a:schemeClr val="bg1"/>
                </a:solidFill>
              </a:rPr>
              <a:t>The Matrix, </a:t>
            </a:r>
            <a:r>
              <a:rPr lang="en-US" sz="1600" dirty="0" smtClean="0">
                <a:solidFill>
                  <a:schemeClr val="bg1"/>
                </a:solidFill>
              </a:rPr>
              <a:t>Polk and </a:t>
            </a:r>
            <a:r>
              <a:rPr lang="en-US" sz="1600" dirty="0" err="1" smtClean="0">
                <a:solidFill>
                  <a:schemeClr val="bg1"/>
                </a:solidFill>
              </a:rPr>
              <a:t>Schoendorff</a:t>
            </a:r>
            <a:r>
              <a:rPr lang="en-US" sz="1600" dirty="0" smtClean="0">
                <a:solidFill>
                  <a:schemeClr val="bg1"/>
                </a:solidFill>
              </a:rPr>
              <a:t>, ed.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93" y="811434"/>
            <a:ext cx="2952168" cy="990600"/>
          </a:xfrm>
        </p:spPr>
        <p:txBody>
          <a:bodyPr anchor="t"/>
          <a:lstStyle/>
          <a:p>
            <a:pPr algn="ctr"/>
            <a:r>
              <a:rPr 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Matrix Highlights</a:t>
            </a:r>
            <a:endParaRPr lang="en-US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idx="2"/>
          </p:nvPr>
        </p:nvSpPr>
        <p:spPr>
          <a:xfrm>
            <a:off x="254689" y="1373009"/>
            <a:ext cx="2691707" cy="502807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chemeClr val="tx2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C5D1D7"/>
                </a:solidFill>
              </a:rPr>
              <a:t>Noticing the Difference</a:t>
            </a:r>
          </a:p>
          <a:p>
            <a:pPr>
              <a:spcAft>
                <a:spcPts val="1200"/>
              </a:spcAft>
              <a:buClr>
                <a:schemeClr val="tx2"/>
              </a:buClr>
              <a:buFont typeface="Arial"/>
              <a:buChar char="•"/>
            </a:pPr>
            <a:r>
              <a:rPr lang="en-US" sz="1800" dirty="0" smtClean="0"/>
              <a:t>Facilitates Self as Context and </a:t>
            </a:r>
            <a:r>
              <a:rPr lang="en-US" sz="1800" dirty="0" err="1" smtClean="0"/>
              <a:t>Defusion</a:t>
            </a:r>
            <a:endParaRPr lang="en-US" sz="1800" dirty="0" smtClean="0"/>
          </a:p>
          <a:p>
            <a:pPr>
              <a:spcAft>
                <a:spcPts val="1200"/>
              </a:spcAft>
              <a:buClr>
                <a:schemeClr val="tx2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C5D1D7"/>
                </a:solidFill>
              </a:rPr>
              <a:t>“Towards” and “Away” Moves = Experiential Avoidance </a:t>
            </a:r>
            <a:r>
              <a:rPr lang="en-US" sz="1800" dirty="0" err="1" smtClean="0">
                <a:solidFill>
                  <a:srgbClr val="C5D1D7"/>
                </a:solidFill>
              </a:rPr>
              <a:t>vs</a:t>
            </a:r>
            <a:r>
              <a:rPr lang="en-US" sz="1800" dirty="0" smtClean="0">
                <a:solidFill>
                  <a:srgbClr val="C5D1D7"/>
                </a:solidFill>
              </a:rPr>
              <a:t> Committed Action</a:t>
            </a:r>
          </a:p>
          <a:p>
            <a:pPr>
              <a:spcAft>
                <a:spcPts val="1200"/>
              </a:spcAft>
              <a:buClr>
                <a:schemeClr val="tx2"/>
              </a:buClr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Vortex of Doom</a:t>
            </a:r>
          </a:p>
          <a:p>
            <a:pPr>
              <a:spcAft>
                <a:spcPts val="1200"/>
              </a:spcAft>
              <a:buClr>
                <a:schemeClr val="tx2"/>
              </a:buClr>
              <a:buFont typeface="Arial"/>
              <a:buChar char="•"/>
            </a:pPr>
            <a:r>
              <a:rPr lang="en-US" sz="1800" dirty="0" smtClean="0">
                <a:solidFill>
                  <a:schemeClr val="bg2"/>
                </a:solidFill>
              </a:rPr>
              <a:t>Concretizes Values</a:t>
            </a:r>
          </a:p>
          <a:p>
            <a:pPr>
              <a:spcAft>
                <a:spcPts val="1200"/>
              </a:spcAft>
              <a:buClr>
                <a:schemeClr val="tx2"/>
              </a:buClr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Mindfulness, Acceptance, and Defusion strategies as a bridge; Values as a reason to cross over</a:t>
            </a:r>
          </a:p>
          <a:p>
            <a:pPr>
              <a:spcAft>
                <a:spcPts val="1200"/>
              </a:spcAft>
              <a:buClr>
                <a:schemeClr val="tx2"/>
              </a:buClr>
              <a:buFont typeface="Arial"/>
              <a:buChar char="•"/>
            </a:pPr>
            <a:endParaRPr lang="en-US" sz="1800" dirty="0">
              <a:solidFill>
                <a:srgbClr val="C5D1D7"/>
              </a:solidFill>
            </a:endParaRPr>
          </a:p>
        </p:txBody>
      </p:sp>
      <p:pic>
        <p:nvPicPr>
          <p:cNvPr id="4" name="Content Placeholder 3" descr="Matrix worksheet copy.jpg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 rot="5400000">
            <a:off x="3220583" y="-85344"/>
            <a:ext cx="5431291" cy="7028688"/>
          </a:xfrm>
        </p:spPr>
      </p:pic>
      <p:grpSp>
        <p:nvGrpSpPr>
          <p:cNvPr id="3" name="Group 9"/>
          <p:cNvGrpSpPr/>
          <p:nvPr/>
        </p:nvGrpSpPr>
        <p:grpSpPr>
          <a:xfrm>
            <a:off x="2826932" y="893382"/>
            <a:ext cx="3154691" cy="5101247"/>
            <a:chOff x="2826932" y="893382"/>
            <a:chExt cx="3154691" cy="5101247"/>
          </a:xfrm>
        </p:grpSpPr>
        <p:sp>
          <p:nvSpPr>
            <p:cNvPr id="6" name="Curved Up Arrow 5"/>
            <p:cNvSpPr/>
            <p:nvPr/>
          </p:nvSpPr>
          <p:spPr>
            <a:xfrm flipH="1">
              <a:off x="2826932" y="3577171"/>
              <a:ext cx="2437717" cy="2417458"/>
            </a:xfrm>
            <a:prstGeom prst="curvedUpArrow">
              <a:avLst>
                <a:gd name="adj1" fmla="val 0"/>
                <a:gd name="adj2" fmla="val 50000"/>
                <a:gd name="adj3" fmla="val 25000"/>
              </a:avLst>
            </a:prstGeom>
            <a:solidFill>
              <a:schemeClr val="accent6"/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Curved Down Arrow 6"/>
            <p:cNvSpPr/>
            <p:nvPr/>
          </p:nvSpPr>
          <p:spPr>
            <a:xfrm>
              <a:off x="3277602" y="893382"/>
              <a:ext cx="2704021" cy="2335510"/>
            </a:xfrm>
            <a:prstGeom prst="curvedDownArrow">
              <a:avLst>
                <a:gd name="adj1" fmla="val 0"/>
                <a:gd name="adj2" fmla="val 50000"/>
                <a:gd name="adj3" fmla="val 2500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Your Gender Story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Matrix It!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 anchor="ctr">
            <a:normAutofit fontScale="92500" lnSpcReduction="20000"/>
          </a:bodyPr>
          <a:lstStyle/>
          <a:p>
            <a:pPr marL="240030" indent="-514350" algn="ctr">
              <a:buFont typeface="+mj-lt"/>
              <a:buAutoNum type="arabicPeriod"/>
            </a:pPr>
            <a:r>
              <a:rPr lang="en-US" dirty="0" smtClean="0">
                <a:latin typeface="Helvetica Light"/>
                <a:cs typeface="Helvetica Light"/>
              </a:rPr>
              <a:t>Person 1 – Share your gender story</a:t>
            </a:r>
          </a:p>
          <a:p>
            <a:pPr marL="240030" indent="-514350" algn="ctr">
              <a:buNone/>
            </a:pPr>
            <a:endParaRPr lang="en-US" dirty="0" smtClean="0">
              <a:latin typeface="Helvetica Light"/>
              <a:cs typeface="Helvetica Light"/>
            </a:endParaRPr>
          </a:p>
          <a:p>
            <a:pPr marL="240030" indent="-514350" algn="ctr">
              <a:buFont typeface="+mj-lt"/>
              <a:buAutoNum type="arabicPeriod"/>
            </a:pPr>
            <a:r>
              <a:rPr lang="en-US" dirty="0" smtClean="0">
                <a:latin typeface="Helvetica Light"/>
                <a:cs typeface="Helvetica Light"/>
              </a:rPr>
              <a:t>Person 2 – Use the Matrix to help Person 1 map out their gender story</a:t>
            </a:r>
          </a:p>
          <a:p>
            <a:pPr marL="240030" indent="-514350" algn="ctr">
              <a:buNone/>
            </a:pPr>
            <a:endParaRPr lang="en-US" dirty="0" smtClean="0">
              <a:latin typeface="Helvetica Light"/>
              <a:cs typeface="Helvetica Light"/>
            </a:endParaRPr>
          </a:p>
          <a:p>
            <a:pPr marL="240030" indent="-514350" algn="ctr">
              <a:buFont typeface="+mj-lt"/>
              <a:buAutoNum type="arabicPeriod"/>
            </a:pPr>
            <a:r>
              <a:rPr lang="en-US" dirty="0" smtClean="0">
                <a:latin typeface="Helvetica Light"/>
                <a:cs typeface="Helvetica Light"/>
              </a:rPr>
              <a:t>Trade places and repeat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4800600" y="2471738"/>
          <a:ext cx="4038600" cy="382111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en-US" dirty="0" smtClean="0"/>
              <a:t>Matrix Your Gender 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Mary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Matrix It!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301751" y="2341739"/>
            <a:ext cx="4259805" cy="3818404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</a:pPr>
            <a:r>
              <a:rPr lang="en-US" sz="1700" dirty="0" smtClean="0">
                <a:latin typeface="Helvetica"/>
                <a:cs typeface="Helvetica"/>
              </a:rPr>
              <a:t>Identifies as a butch lesbian with a masculine gender presentation. </a:t>
            </a:r>
          </a:p>
          <a:p>
            <a:pPr marL="0" indent="0">
              <a:spcAft>
                <a:spcPts val="600"/>
              </a:spcAft>
            </a:pPr>
            <a:r>
              <a:rPr lang="en-US" sz="1700" dirty="0" smtClean="0">
                <a:solidFill>
                  <a:srgbClr val="404040"/>
                </a:solidFill>
                <a:latin typeface="Helvetica"/>
                <a:cs typeface="Helvetica"/>
              </a:rPr>
              <a:t>Seeking counseling to address chronic loss of libido in her long-term relationships, which has lead to her </a:t>
            </a:r>
            <a:r>
              <a:rPr lang="en-US" sz="1700" dirty="0" err="1" smtClean="0">
                <a:solidFill>
                  <a:srgbClr val="404040"/>
                </a:solidFill>
                <a:latin typeface="Helvetica"/>
                <a:cs typeface="Helvetica"/>
              </a:rPr>
              <a:t>cis</a:t>
            </a:r>
            <a:r>
              <a:rPr lang="en-US" sz="1700" dirty="0" smtClean="0">
                <a:solidFill>
                  <a:srgbClr val="404040"/>
                </a:solidFill>
                <a:latin typeface="Helvetica"/>
                <a:cs typeface="Helvetica"/>
              </a:rPr>
              <a:t> wife recently asking for a divorce. </a:t>
            </a:r>
          </a:p>
          <a:p>
            <a:pPr marL="0" indent="0">
              <a:spcAft>
                <a:spcPts val="600"/>
              </a:spcAft>
            </a:pPr>
            <a:r>
              <a:rPr lang="en-US" sz="1700" dirty="0" smtClean="0">
                <a:latin typeface="Helvetica"/>
                <a:cs typeface="Helvetica"/>
              </a:rPr>
              <a:t>Describes dissatisfaction with her body – dislikes own breasts, fantasizes about having sex as a male but dislikes using toys because “they feel fake.” </a:t>
            </a:r>
          </a:p>
          <a:p>
            <a:pPr marL="0" indent="0"/>
            <a:r>
              <a:rPr lang="en-US" sz="1700" dirty="0" smtClean="0">
                <a:solidFill>
                  <a:srgbClr val="404040"/>
                </a:solidFill>
                <a:latin typeface="Helvetica"/>
                <a:cs typeface="Helvetica"/>
              </a:rPr>
              <a:t>Strong ID as a butch lesbian – “it’s taken me such a long time to get to this place, I don’t want to have to do more work to figure out who I am.”</a:t>
            </a:r>
          </a:p>
          <a:p>
            <a:pPr marL="0">
              <a:buNone/>
            </a:pPr>
            <a:endParaRPr lang="en-US" sz="1600" dirty="0">
              <a:latin typeface="Helvetica Light"/>
              <a:cs typeface="Helvetica Light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4800600" y="2471738"/>
          <a:ext cx="4038600" cy="382111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en-US" dirty="0" smtClean="0"/>
              <a:t>Working with “Mary”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Working with clients: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smtClean="0"/>
              <a:t>Matrix It!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752" y="2421247"/>
            <a:ext cx="4041648" cy="3818404"/>
          </a:xfrm>
        </p:spPr>
        <p:txBody>
          <a:bodyPr>
            <a:noAutofit/>
          </a:bodyPr>
          <a:lstStyle/>
          <a:p>
            <a:pPr marL="182880" indent="-457200">
              <a:buFont typeface="+mj-lt"/>
              <a:buAutoNum type="arabicPeriod"/>
            </a:pPr>
            <a:r>
              <a:rPr lang="en-US" sz="1900" dirty="0" smtClean="0">
                <a:latin typeface="Helvetica"/>
                <a:cs typeface="Helvetica"/>
              </a:rPr>
              <a:t>Pair up</a:t>
            </a:r>
          </a:p>
          <a:p>
            <a:pPr marL="182880" indent="-457200">
              <a:buFont typeface="+mj-lt"/>
              <a:buAutoNum type="arabicPeriod"/>
            </a:pPr>
            <a:r>
              <a:rPr lang="en-US" sz="1900" dirty="0" smtClean="0">
                <a:latin typeface="Helvetica"/>
                <a:cs typeface="Helvetica"/>
              </a:rPr>
              <a:t>Each person read the whole scenario</a:t>
            </a:r>
          </a:p>
          <a:p>
            <a:pPr marL="182880" indent="-457200">
              <a:buFont typeface="+mj-lt"/>
              <a:buAutoNum type="arabicPeriod"/>
            </a:pPr>
            <a:r>
              <a:rPr lang="en-US" sz="1900" dirty="0" smtClean="0">
                <a:latin typeface="Helvetica"/>
                <a:cs typeface="Helvetica"/>
              </a:rPr>
              <a:t>Choose who will be the client and who will be the therapist</a:t>
            </a:r>
          </a:p>
          <a:p>
            <a:pPr marL="182880" indent="-457200">
              <a:buFont typeface="+mj-lt"/>
              <a:buAutoNum type="arabicPeriod"/>
            </a:pPr>
            <a:r>
              <a:rPr lang="en-US" sz="1900" dirty="0" smtClean="0">
                <a:latin typeface="Helvetica"/>
                <a:cs typeface="Helvetica"/>
              </a:rPr>
              <a:t>10 minutes to practice using the matrix to work with your client</a:t>
            </a:r>
          </a:p>
          <a:p>
            <a:pPr marL="182880" indent="-457200">
              <a:buFont typeface="+mj-lt"/>
              <a:buAutoNum type="arabicPeriod"/>
            </a:pPr>
            <a:r>
              <a:rPr lang="en-US" sz="1900" dirty="0" smtClean="0">
                <a:latin typeface="Helvetica"/>
                <a:cs typeface="Helvetica"/>
              </a:rPr>
              <a:t>5 min debrief</a:t>
            </a:r>
          </a:p>
          <a:p>
            <a:pPr marL="182880" indent="-457200">
              <a:buFont typeface="+mj-lt"/>
              <a:buAutoNum type="arabicPeriod"/>
            </a:pPr>
            <a:r>
              <a:rPr lang="en-US" sz="1900" dirty="0" smtClean="0">
                <a:latin typeface="Helvetica"/>
                <a:cs typeface="Helvetica"/>
              </a:rPr>
              <a:t>Switch to the other scenario and switch roles</a:t>
            </a:r>
          </a:p>
          <a:p>
            <a:pPr marL="182880" indent="-457200">
              <a:buFont typeface="+mj-lt"/>
              <a:buAutoNum type="arabicPeriod"/>
            </a:pPr>
            <a:r>
              <a:rPr lang="en-US" sz="1900" dirty="0" smtClean="0">
                <a:latin typeface="Helvetica"/>
                <a:cs typeface="Helvetica"/>
              </a:rPr>
              <a:t>Repeat (10 min practice, 5 min debrief)</a:t>
            </a:r>
            <a:endParaRPr lang="en-US" sz="1900" dirty="0">
              <a:latin typeface="Helvetica"/>
              <a:cs typeface="Helvetica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</p:nvPr>
        </p:nvGraphicFramePr>
        <p:xfrm>
          <a:off x="4800600" y="2471738"/>
          <a:ext cx="4038600" cy="382111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Role Play Time!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600" dirty="0" smtClean="0"/>
              <a:t>What comes up for you re: working with</a:t>
            </a:r>
            <a:br>
              <a:rPr lang="en-US" sz="2600" dirty="0" smtClean="0"/>
            </a:br>
            <a:r>
              <a:rPr lang="en-US" sz="2600" dirty="0" smtClean="0"/>
              <a:t> gender diverse clients?</a:t>
            </a:r>
            <a:endParaRPr lang="en-US" sz="2600" dirty="0"/>
          </a:p>
        </p:txBody>
      </p:sp>
      <p:pic>
        <p:nvPicPr>
          <p:cNvPr id="4" name="Content Placeholder 3" descr="Matrix worksheet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3">
                <a:alphaModFix/>
              </a:blip>
              <a:srcRect l="-21866" r="-21866"/>
              <a:stretch>
                <a:fillRect/>
              </a:stretch>
            </p:blipFill>
          </mc:Choice>
          <mc:Fallback>
            <p:blipFill>
              <a:blip r:embed="rId4">
                <a:alphaModFix/>
              </a:blip>
              <a:srcRect l="-21866" r="-21866"/>
              <a:stretch>
                <a:fillRect/>
              </a:stretch>
            </p:blipFill>
          </mc:Fallback>
        </mc:AlternateContent>
        <p:spPr/>
      </p:pic>
      <p:sp>
        <p:nvSpPr>
          <p:cNvPr id="3" name="TextBox 2"/>
          <p:cNvSpPr txBox="1"/>
          <p:nvPr/>
        </p:nvSpPr>
        <p:spPr>
          <a:xfrm>
            <a:off x="1181864" y="6403740"/>
            <a:ext cx="770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Adapted from </a:t>
            </a:r>
            <a:r>
              <a:rPr lang="en-US" sz="1600" dirty="0" err="1" smtClean="0"/>
              <a:t>Asling</a:t>
            </a:r>
            <a:r>
              <a:rPr lang="en-US" sz="1600" dirty="0" smtClean="0"/>
              <a:t> Curtin, </a:t>
            </a:r>
            <a:r>
              <a:rPr lang="en-US" sz="1600" dirty="0" err="1" smtClean="0"/>
              <a:t>MSc</a:t>
            </a:r>
            <a:r>
              <a:rPr lang="en-US" sz="1600" dirty="0" smtClean="0"/>
              <a:t>, </a:t>
            </a:r>
            <a:r>
              <a:rPr lang="en-US" sz="1600" i="1" dirty="0" smtClean="0"/>
              <a:t>The Matrix, </a:t>
            </a:r>
            <a:r>
              <a:rPr lang="en-US" sz="1600" dirty="0" smtClean="0"/>
              <a:t>Polk and </a:t>
            </a:r>
            <a:r>
              <a:rPr lang="en-US" sz="1600" dirty="0" err="1" smtClean="0"/>
              <a:t>Schoendorff</a:t>
            </a:r>
            <a:r>
              <a:rPr lang="en-US" sz="1600" dirty="0" smtClean="0"/>
              <a:t>, ed.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294322" y="2294536"/>
            <a:ext cx="2089472" cy="165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32039" y="2417456"/>
            <a:ext cx="3728274" cy="1536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1864" y="4609559"/>
            <a:ext cx="3201930" cy="1454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32039" y="4609559"/>
            <a:ext cx="3728274" cy="1454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25437" cy="4681728"/>
          </a:xfrm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en-US" b="1" dirty="0" smtClean="0"/>
              <a:t>WPATH – </a:t>
            </a:r>
            <a:r>
              <a:rPr lang="en-US" b="1" dirty="0" smtClean="0">
                <a:hlinkClick r:id="rId2"/>
              </a:rPr>
              <a:t>www.WPATH.org</a:t>
            </a:r>
            <a:r>
              <a:rPr lang="en-US" b="1" dirty="0" smtClean="0"/>
              <a:t> </a:t>
            </a:r>
            <a:endParaRPr lang="en-US" b="1" i="1" dirty="0" smtClean="0"/>
          </a:p>
          <a:p>
            <a:pPr>
              <a:spcAft>
                <a:spcPts val="600"/>
              </a:spcAft>
            </a:pPr>
            <a:r>
              <a:rPr lang="en-US" b="1" i="1" dirty="0" smtClean="0"/>
              <a:t>Trans Bodies, Trans Selves </a:t>
            </a:r>
            <a:r>
              <a:rPr lang="en-US" sz="2000" dirty="0" smtClean="0"/>
              <a:t>by Laura Erickson-</a:t>
            </a:r>
            <a:r>
              <a:rPr lang="en-US" sz="2000" dirty="0" err="1" smtClean="0"/>
              <a:t>Schroth</a:t>
            </a:r>
            <a:r>
              <a:rPr lang="en-US" sz="2000" dirty="0" smtClean="0"/>
              <a:t>, ed.</a:t>
            </a:r>
          </a:p>
          <a:p>
            <a:pPr>
              <a:spcAft>
                <a:spcPts val="600"/>
              </a:spcAft>
            </a:pPr>
            <a:r>
              <a:rPr lang="en-US" b="1" i="1" dirty="0" smtClean="0"/>
              <a:t>Trans/Love </a:t>
            </a:r>
            <a:r>
              <a:rPr lang="en-US" sz="2000" dirty="0" smtClean="0"/>
              <a:t>by </a:t>
            </a:r>
            <a:r>
              <a:rPr lang="en-US" sz="2000" dirty="0" err="1" smtClean="0"/>
              <a:t>Morty</a:t>
            </a:r>
            <a:r>
              <a:rPr lang="en-US" sz="2000" dirty="0" smtClean="0"/>
              <a:t> Diamond and Julia </a:t>
            </a:r>
            <a:r>
              <a:rPr lang="en-US" sz="2000" dirty="0" err="1" smtClean="0"/>
              <a:t>Serano</a:t>
            </a:r>
            <a:r>
              <a:rPr lang="en-US" sz="2000" dirty="0" smtClean="0"/>
              <a:t>, eds.</a:t>
            </a:r>
          </a:p>
          <a:p>
            <a:r>
              <a:rPr lang="en-US" b="1" i="1" dirty="0" smtClean="0"/>
              <a:t>My Gender Workbook </a:t>
            </a:r>
            <a:r>
              <a:rPr lang="en-US" sz="2000" dirty="0" smtClean="0"/>
              <a:t>by Kate Bornstein</a:t>
            </a:r>
          </a:p>
          <a:p>
            <a:pPr>
              <a:buNone/>
            </a:pPr>
            <a:endParaRPr lang="en-US" i="1" dirty="0"/>
          </a:p>
        </p:txBody>
      </p:sp>
      <p:pic>
        <p:nvPicPr>
          <p:cNvPr id="7" name="Content Placeholder 6" descr="MaMo list pic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26681" r="-2668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204684" y="396563"/>
            <a:ext cx="1450975" cy="24796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062719" y="5392057"/>
            <a:ext cx="720854" cy="6930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8395" y="399057"/>
            <a:ext cx="50432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Need </a:t>
            </a:r>
            <a:r>
              <a:rPr lang="en-US" sz="28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credit </a:t>
            </a:r>
            <a:r>
              <a:rPr lang="en-US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</a:t>
            </a:r>
            <a:r>
              <a:rPr lang="en-US" sz="28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session</a:t>
            </a:r>
            <a:r>
              <a:rPr lang="en-US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087702" y="1416384"/>
            <a:ext cx="33137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 don’t forget to </a:t>
            </a:r>
            <a:endParaRPr lang="en-US" sz="2400" dirty="0" smtClean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scan out.</a:t>
            </a:r>
            <a:endParaRPr lang="en-US" sz="240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207" y="2876238"/>
            <a:ext cx="725551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did you think?....</a:t>
            </a:r>
          </a:p>
          <a:p>
            <a:pPr algn="ctr"/>
            <a:endParaRPr lang="en-US" sz="12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complete 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3 </a:t>
            </a:r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question </a:t>
            </a:r>
            <a:r>
              <a:rPr lang="en-US" sz="2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quickeval</a:t>
            </a:r>
            <a:endParaRPr lang="en-U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session at</a:t>
            </a:r>
          </a:p>
          <a:p>
            <a:pPr algn="ctr"/>
            <a:r>
              <a:rPr lang="en-US" sz="3000" dirty="0" smtClean="0">
                <a:ln w="0"/>
                <a:solidFill>
                  <a:schemeClr val="accent6">
                    <a:lumMod val="75000"/>
                  </a:schemeClr>
                </a:solidFill>
              </a:rPr>
              <a:t>https://</a:t>
            </a:r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</a:rPr>
              <a:t>contextualscience.org/quickeval</a:t>
            </a:r>
          </a:p>
          <a:p>
            <a:pPr algn="ctr"/>
            <a:endParaRPr lang="en-US" sz="30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was presentation was session </a:t>
            </a:r>
            <a:r>
              <a:rPr lang="en-US" sz="30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#132</a:t>
            </a:r>
            <a:endParaRPr lang="en-US" sz="3000" b="1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58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87685" y="4071342"/>
            <a:ext cx="1450975" cy="24796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702292" y="5471990"/>
            <a:ext cx="720854" cy="6930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7154" y="685800"/>
            <a:ext cx="67455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Need CE credit for this </a:t>
            </a:r>
          </a:p>
          <a:p>
            <a:pPr algn="ctr"/>
            <a:r>
              <a:rPr lang="en-US" sz="4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8661" y="2239678"/>
            <a:ext cx="539442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 don’t forget to </a:t>
            </a:r>
            <a:endParaRPr lang="en-US" sz="4000" dirty="0" smtClean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0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scan </a:t>
            </a:r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</a:t>
            </a:r>
            <a:r>
              <a:rPr lang="en-US" sz="40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</a:t>
            </a:r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have your </a:t>
            </a:r>
          </a:p>
          <a:p>
            <a:pPr algn="ctr"/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attendance </a:t>
            </a:r>
            <a:r>
              <a:rPr lang="en-US" sz="40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tracked.</a:t>
            </a:r>
            <a:endParaRPr lang="en-US" sz="400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46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565" y="266700"/>
            <a:ext cx="6347713" cy="685800"/>
          </a:xfrm>
        </p:spPr>
        <p:txBody>
          <a:bodyPr/>
          <a:lstStyle/>
          <a:p>
            <a:r>
              <a:rPr lang="en-US" dirty="0" smtClean="0"/>
              <a:t>Disclosures (support):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71600"/>
            <a:ext cx="7939706" cy="46697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dirty="0" smtClean="0"/>
              <a:t>Lauren Grousd, MA: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Relevant Financial Relationships</a:t>
            </a:r>
            <a:r>
              <a:rPr lang="en-US" sz="3600" dirty="0" smtClean="0"/>
              <a:t>:</a:t>
            </a:r>
          </a:p>
          <a:p>
            <a:pPr marL="0" indent="0">
              <a:buNone/>
            </a:pPr>
            <a:r>
              <a:rPr lang="en-US" sz="3600" dirty="0" smtClean="0"/>
              <a:t> </a:t>
            </a:r>
            <a:endParaRPr lang="en-US" sz="3600" dirty="0"/>
          </a:p>
          <a:p>
            <a:r>
              <a:rPr lang="en-US" sz="3600" dirty="0" smtClean="0"/>
              <a:t>employed in Private Practice</a:t>
            </a:r>
          </a:p>
          <a:p>
            <a:r>
              <a:rPr lang="en-US" sz="3600" dirty="0" smtClean="0"/>
              <a:t>received payment from New Harbinger publications for a chapter co-written on a topic similar to the subject of this presentation</a:t>
            </a:r>
          </a:p>
          <a:p>
            <a:endParaRPr lang="en-US" sz="3600" dirty="0" smtClean="0"/>
          </a:p>
          <a:p>
            <a:endParaRPr lang="en-US" sz="3300" dirty="0" smtClean="0"/>
          </a:p>
          <a:p>
            <a:endParaRPr lang="en-US" sz="3300" dirty="0"/>
          </a:p>
          <a:p>
            <a:endParaRPr lang="en-US" sz="33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21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Explore a variety of experiences that trans and gender nonconforming clients may present in therapy;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Examine and apply ACT interventions for exploring issues of gender, focusing primarily on the ACT matrix;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Apply a functional contextual framework to understanding issues of gender identity and expression, and practice working with them through case studies and role play.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066800"/>
          </a:xfrm>
        </p:spPr>
        <p:txBody>
          <a:bodyPr/>
          <a:lstStyle/>
          <a:p>
            <a:r>
              <a:rPr lang="en-US" sz="2600" u="sng" dirty="0" smtClean="0"/>
              <a:t>Group Agreements</a:t>
            </a:r>
            <a:endParaRPr lang="en-US" sz="2600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What do you need in order to feel safe in this workshop?</a:t>
            </a:r>
          </a:p>
          <a:p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>
              <a:spcAft>
                <a:spcPts val="1200"/>
              </a:spcAft>
            </a:pPr>
            <a:r>
              <a:rPr lang="en-US" dirty="0" smtClean="0"/>
              <a:t>Confidentiality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Notice our assumptions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Honor and respect each other’s experience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Take care of ourselves</a:t>
            </a:r>
          </a:p>
          <a:p>
            <a:r>
              <a:rPr lang="en-US" dirty="0" smtClean="0"/>
              <a:t>Help each other understand – ask for clarification on language,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08949" y="2743200"/>
            <a:ext cx="8530394" cy="3520597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1800" dirty="0" smtClean="0"/>
              <a:t>If you’ve worked with at least 1 Trans* client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1800" dirty="0" smtClean="0"/>
              <a:t>If you regularly work with trans* clients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1800" dirty="0" smtClean="0"/>
              <a:t>If you use the matrix in your practice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1800" dirty="0" smtClean="0"/>
              <a:t>If you have personal experience with gender diversity (family, friend, partner, self, etc.) 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If you work in Europe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North America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South America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Australia or New Zealand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Asia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Africa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Raise Your Hand…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2743200"/>
            <a:ext cx="7772399" cy="3260858"/>
          </a:xfrm>
        </p:spPr>
        <p:txBody>
          <a:bodyPr anchor="ctr">
            <a:normAutofit/>
          </a:bodyPr>
          <a:lstStyle/>
          <a:p>
            <a:r>
              <a:rPr lang="en-US" sz="2000" dirty="0" smtClean="0"/>
              <a:t>Find a new person who can say “yes” for each square. Have them initial that square. See if you can get initials for each square.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Someone Who…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All Experience 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dirty="0" smtClean="0"/>
              <a:t>The Gender </a:t>
            </a:r>
            <a:r>
              <a:rPr lang="en-US" smtClean="0"/>
              <a:t>Tag Project </a:t>
            </a:r>
            <a:r>
              <a:rPr lang="en-US" dirty="0" smtClean="0">
                <a:hlinkClick r:id="rId2"/>
              </a:rPr>
              <a:t>https://youtu.be/VjzpRvXNh7Q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dirty="0" smtClean="0"/>
              <a:t>My Gender Story: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Choose a prompt from the </a:t>
            </a:r>
            <a:r>
              <a:rPr lang="en-US" u="sng" dirty="0" smtClean="0"/>
              <a:t>Reflections on Gender</a:t>
            </a:r>
            <a:r>
              <a:rPr lang="en-US" dirty="0" smtClean="0"/>
              <a:t> handout, and write about your own experience of gender.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Sona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Ahmed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hlinkClick r:id="rId2"/>
              </a:rPr>
              <a:t>https://www.youtube.com/watch?v=i6HaVYg6kB4</a:t>
            </a:r>
            <a:endParaRPr lang="en-US" dirty="0" smtClean="0"/>
          </a:p>
          <a:p>
            <a:pPr algn="ctr">
              <a:buNone/>
            </a:pPr>
            <a:endParaRPr lang="en-US" smtClean="0"/>
          </a:p>
          <a:p>
            <a:pPr algn="ctr">
              <a:buNone/>
            </a:pPr>
            <a:endParaRPr lang="en-US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BWNhp5ZPNiE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Gender Stories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12878</TotalTime>
  <Words>1086</Words>
  <Application>Microsoft Macintosh PowerPoint</Application>
  <PresentationFormat>On-screen Show (4:3)</PresentationFormat>
  <Paragraphs>155</Paragraphs>
  <Slides>17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Using ACT Interventions to Explore the Possibilities of Gender Identity</vt:lpstr>
      <vt:lpstr>Slide 2</vt:lpstr>
      <vt:lpstr>Disclosures (support):</vt:lpstr>
      <vt:lpstr>Objectives</vt:lpstr>
      <vt:lpstr>Group Agreements</vt:lpstr>
      <vt:lpstr>Raise Your Hand…</vt:lpstr>
      <vt:lpstr>Find Someone Who…</vt:lpstr>
      <vt:lpstr>We All Experience Gender</vt:lpstr>
      <vt:lpstr>More Gender Stories</vt:lpstr>
      <vt:lpstr>Slide 10</vt:lpstr>
      <vt:lpstr>Matrix Highlights</vt:lpstr>
      <vt:lpstr>Matrix Your Gender Story</vt:lpstr>
      <vt:lpstr>Working with “Mary”</vt:lpstr>
      <vt:lpstr>Role Play Time!</vt:lpstr>
      <vt:lpstr>What comes up for you re: working with  gender diverse clients?</vt:lpstr>
      <vt:lpstr>Resources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There’s No One Right Answer</dc:title>
  <dc:creator>Lauren Grousd</dc:creator>
  <cp:lastModifiedBy>Lauren Grousd</cp:lastModifiedBy>
  <cp:revision>11</cp:revision>
  <dcterms:created xsi:type="dcterms:W3CDTF">2016-07-06T13:34:59Z</dcterms:created>
  <dcterms:modified xsi:type="dcterms:W3CDTF">2016-07-06T13:42:35Z</dcterms:modified>
</cp:coreProperties>
</file>